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2" r:id="rId2"/>
    <p:sldId id="308" r:id="rId3"/>
    <p:sldId id="293" r:id="rId4"/>
    <p:sldId id="297" r:id="rId5"/>
    <p:sldId id="351" r:id="rId6"/>
    <p:sldId id="367" r:id="rId7"/>
    <p:sldId id="368" r:id="rId8"/>
    <p:sldId id="366" r:id="rId9"/>
    <p:sldId id="363" r:id="rId10"/>
    <p:sldId id="348" r:id="rId11"/>
    <p:sldId id="361" r:id="rId12"/>
    <p:sldId id="362" r:id="rId13"/>
    <p:sldId id="349" r:id="rId14"/>
    <p:sldId id="364" r:id="rId15"/>
  </p:sldIdLst>
  <p:sldSz cx="12192000" cy="6858000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ela Chalkiadaki" initials="AC" lastIdx="0" clrIdx="0">
    <p:extLst>
      <p:ext uri="{19B8F6BF-5375-455C-9EA6-DF929625EA0E}">
        <p15:presenceInfo xmlns:p15="http://schemas.microsoft.com/office/powerpoint/2012/main" userId="Antonela Chalkiada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howGuides="1">
      <p:cViewPr varScale="1">
        <p:scale>
          <a:sx n="70" d="100"/>
          <a:sy n="70" d="100"/>
        </p:scale>
        <p:origin x="732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E005B-CB67-49D5-888D-50359879EBDB}" type="datetimeFigureOut">
              <a:rPr lang="el-GR" smtClean="0"/>
              <a:t>4/11/2016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SOL Consulting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A5035-3D2C-40B9-B204-1D73EF6490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32168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F4223-00C6-4E34-A1D4-2D2064B649E0}" type="datetimeFigureOut">
              <a:rPr lang="el-GR" smtClean="0"/>
              <a:t>4/11/2016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SOL Consulting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E17E2-4C80-4652-9191-A7C4DB6A35A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2956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E17E2-4C80-4652-9191-A7C4DB6A35A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331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E17E2-4C80-4652-9191-A7C4DB6A35A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5796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E17E2-4C80-4652-9191-A7C4DB6A35A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8871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1" y="2309665"/>
            <a:ext cx="9497484" cy="2106761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628800"/>
            <a:ext cx="1727200" cy="576064"/>
          </a:xfrm>
          <a:prstGeom prst="rect">
            <a:avLst/>
          </a:prstGeom>
          <a:solidFill>
            <a:schemeClr val="accent4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0" y="1628800"/>
            <a:ext cx="10363200" cy="57606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600" b="1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28864"/>
            <a:ext cx="10160000" cy="576000"/>
          </a:xfrm>
        </p:spPr>
        <p:txBody>
          <a:bodyPr anchor="ctr">
            <a:noAutofit/>
          </a:bodyPr>
          <a:lstStyle>
            <a:lvl1pPr algn="l">
              <a:buNone/>
              <a:defRPr sz="2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E06-55F5-46F3-A80F-3B4D90EFA924}" type="datetime1">
              <a:rPr lang="el-GR" smtClean="0"/>
              <a:t>4/11/2016</a:t>
            </a:fld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1" y="6453336"/>
            <a:ext cx="715343" cy="360040"/>
          </a:xfrm>
        </p:spPr>
        <p:txBody>
          <a:bodyPr>
            <a:noAutofit/>
          </a:bodyPr>
          <a:lstStyle>
            <a:lvl1pPr>
              <a:defRPr sz="900">
                <a:solidFill>
                  <a:schemeClr val="tx2"/>
                </a:solidFill>
                <a:latin typeface="+mj-lt"/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quarter" idx="13"/>
          </p:nvPr>
        </p:nvSpPr>
        <p:spPr>
          <a:xfrm>
            <a:off x="0" y="1628775"/>
            <a:ext cx="1727200" cy="576263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852E-F267-4899-AE01-9D0CB842584D}" type="datetime1">
              <a:rPr lang="el-GR" smtClean="0"/>
              <a:t>4/11/2016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92FD4-8B84-404F-8824-D846347503E7}" type="datetime1">
              <a:rPr lang="el-GR" smtClean="0"/>
              <a:t>4/11/2016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6AF1-5A6F-4F1C-AD75-072C726C9F4E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116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458720"/>
            <a:ext cx="11521280" cy="450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BDDE-0702-42E1-83A9-81A1188E88D5}" type="datetime1">
              <a:rPr lang="el-GR" smtClean="0"/>
              <a:t>4/11/2016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35360" y="1268760"/>
            <a:ext cx="11521280" cy="4827240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9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458720"/>
            <a:ext cx="11521280" cy="450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18F80-6C21-4875-B821-F21097620BD5}" type="datetime1">
              <a:rPr lang="el-GR" smtClean="0"/>
              <a:t>4/11/2016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35360" y="3717032"/>
            <a:ext cx="11521280" cy="2378968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0" name="Content Placeholder 7"/>
          <p:cNvSpPr>
            <a:spLocks noGrp="1"/>
          </p:cNvSpPr>
          <p:nvPr>
            <p:ph sz="quarter" idx="13"/>
          </p:nvPr>
        </p:nvSpPr>
        <p:spPr>
          <a:xfrm>
            <a:off x="335360" y="1266056"/>
            <a:ext cx="11521280" cy="2378968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1" name="Θέση κειμένου 8"/>
          <p:cNvSpPr>
            <a:spLocks noGrp="1"/>
          </p:cNvSpPr>
          <p:nvPr>
            <p:ph type="body" sz="quarter" idx="14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144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458720"/>
            <a:ext cx="11521280" cy="450000"/>
          </a:xfrm>
        </p:spPr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293-4156-4CBA-BFBF-B32DA35CED5D}" type="datetime1">
              <a:rPr lang="el-GR" smtClean="0"/>
              <a:t>4/11/2016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35360" y="3717032"/>
            <a:ext cx="11521280" cy="2378968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7" name="Content Placeholder 10"/>
          <p:cNvSpPr>
            <a:spLocks noGrp="1"/>
          </p:cNvSpPr>
          <p:nvPr>
            <p:ph sz="quarter" idx="2"/>
          </p:nvPr>
        </p:nvSpPr>
        <p:spPr>
          <a:xfrm>
            <a:off x="6192011" y="126876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9" name="Content Placeholder 10"/>
          <p:cNvSpPr>
            <a:spLocks noGrp="1"/>
          </p:cNvSpPr>
          <p:nvPr>
            <p:ph sz="quarter" idx="13"/>
          </p:nvPr>
        </p:nvSpPr>
        <p:spPr>
          <a:xfrm>
            <a:off x="335361" y="1268761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1" name="Θέση κειμένου 8"/>
          <p:cNvSpPr>
            <a:spLocks noGrp="1"/>
          </p:cNvSpPr>
          <p:nvPr>
            <p:ph type="body" sz="quarter" idx="14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425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5360" y="1268760"/>
            <a:ext cx="5659040" cy="4892807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92011" y="1268760"/>
            <a:ext cx="5664628" cy="4892807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E96C92-59A7-4209-86C2-6AB547F7A4F6}" type="datetime1">
              <a:rPr lang="el-GR" smtClean="0"/>
              <a:t>4/11/2016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FCB0221-FC43-4B97-A19C-B71FD132040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4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5360" y="1268760"/>
            <a:ext cx="5659040" cy="4892807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92011" y="126876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E15DEEC-6BA5-46E9-8C91-B36ACE9D3104}" type="datetime1">
              <a:rPr lang="el-GR" smtClean="0"/>
              <a:t>4/11/2016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FCB0221-FC43-4B97-A19C-B71FD132040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18"/>
          </p:nvPr>
        </p:nvSpPr>
        <p:spPr>
          <a:xfrm>
            <a:off x="6192011" y="378904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5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896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92011" y="126876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9019D06-77CB-48A6-9785-49C3B4CCDDF6}" type="datetime1">
              <a:rPr lang="el-GR" smtClean="0"/>
              <a:t>4/11/2016</a:t>
            </a:fld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FCB0221-FC43-4B97-A19C-B71FD132040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18"/>
          </p:nvPr>
        </p:nvSpPr>
        <p:spPr>
          <a:xfrm>
            <a:off x="6192011" y="378904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19"/>
          </p:nvPr>
        </p:nvSpPr>
        <p:spPr>
          <a:xfrm>
            <a:off x="335361" y="378904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0"/>
          </p:nvPr>
        </p:nvSpPr>
        <p:spPr>
          <a:xfrm>
            <a:off x="341718" y="1268762"/>
            <a:ext cx="5664628" cy="2376263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 dirty="0"/>
          </a:p>
        </p:txBody>
      </p:sp>
      <p:sp>
        <p:nvSpPr>
          <p:cNvPr id="17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734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458720"/>
            <a:ext cx="11521280" cy="450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 hasCustomPrompt="1"/>
          </p:nvPr>
        </p:nvSpPr>
        <p:spPr>
          <a:xfrm>
            <a:off x="335360" y="1988840"/>
            <a:ext cx="5580000" cy="403096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 hasCustomPrompt="1"/>
          </p:nvPr>
        </p:nvSpPr>
        <p:spPr>
          <a:xfrm>
            <a:off x="6240016" y="1988840"/>
            <a:ext cx="5580000" cy="4030960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5"/>
              </a:buClr>
              <a:defRPr/>
            </a:lvl2pPr>
            <a:lvl3pPr>
              <a:buClr>
                <a:schemeClr val="accent6"/>
              </a:buClr>
              <a:defRPr/>
            </a:lvl3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25C03D5-9B71-489D-B550-A92C9D3D389D}" type="datetime1">
              <a:rPr lang="el-GR" smtClean="0"/>
              <a:t>4/11/2016</a:t>
            </a:fld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29752" y="6424884"/>
            <a:ext cx="711200" cy="388492"/>
          </a:xfrm>
        </p:spPr>
        <p:txBody>
          <a:bodyPr rtlCol="0"/>
          <a:lstStyle/>
          <a:p>
            <a:fld id="{2FCB0221-FC43-4B97-A19C-B71FD132040B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335360" y="1268760"/>
            <a:ext cx="5580000" cy="504056"/>
          </a:xfrm>
          <a:solidFill>
            <a:schemeClr val="accent1"/>
          </a:solidFill>
        </p:spPr>
        <p:txBody>
          <a:bodyPr rtlCol="0" anchor="ctr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240016" y="1268760"/>
            <a:ext cx="5580000" cy="504056"/>
          </a:xfrm>
          <a:solidFill>
            <a:schemeClr val="accent4"/>
          </a:solidFill>
        </p:spPr>
        <p:txBody>
          <a:bodyPr rtlCol="0" anchor="ctr">
            <a:normAutofit/>
          </a:bodyPr>
          <a:lstStyle>
            <a:lvl1pPr marL="0" indent="0">
              <a:buFontTx/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18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458720"/>
            <a:ext cx="11521280" cy="450000"/>
          </a:xfrm>
        </p:spPr>
        <p:txBody>
          <a:bodyPr anchor="b">
            <a:normAutofit/>
          </a:bodyPr>
          <a:lstStyle>
            <a:lvl1pPr algn="l">
              <a:buNone/>
              <a:defRPr sz="2000" b="0"/>
            </a:lvl1pPr>
          </a:lstStyle>
          <a:p>
            <a:r>
              <a:rPr kumimoji="0" lang="el-GR"/>
              <a:t>Στυλ κύριου τίτλου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A6D-FA80-45D7-AAC1-A0FAD74F6E40}" type="datetime1">
              <a:rPr lang="el-GR" smtClean="0"/>
              <a:t>4/11/2016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35360" y="1268760"/>
            <a:ext cx="2133600" cy="4827240"/>
          </a:xfrm>
          <a:solidFill>
            <a:schemeClr val="accent1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>
            <a:normAutofit/>
          </a:bodyPr>
          <a:lstStyle>
            <a:lvl1pPr marL="0" indent="0">
              <a:spcAft>
                <a:spcPts val="1000"/>
              </a:spcAft>
              <a:buNone/>
              <a:defRPr sz="1600">
                <a:latin typeface="Calibri" pitchFamily="34" charset="0"/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Στυλ υποδείγματος κειμένου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927648" y="1268760"/>
            <a:ext cx="8928992" cy="4903440"/>
          </a:xfrm>
        </p:spPr>
        <p:txBody>
          <a:bodyPr/>
          <a:lstStyle/>
          <a:p>
            <a:pPr lvl="0" eaLnBrk="1" latinLnBrk="0" hangingPunct="1"/>
            <a:r>
              <a:rPr lang="el-GR"/>
              <a:t>Στυλ υποδείγματος κειμένου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10" name="Θέση κειμένου 8"/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1"/>
            <a:ext cx="9577387" cy="252000"/>
          </a:xfrm>
        </p:spPr>
        <p:txBody>
          <a:bodyPr/>
          <a:lstStyle>
            <a:lvl1pPr marL="0" indent="0">
              <a:buNone/>
              <a:defRPr sz="1000" baseline="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Contents | Contents | Contents</a:t>
            </a:r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35360" y="458614"/>
            <a:ext cx="11500611" cy="45010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/>
              <a:t>Στυλ κύριου τίτλου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35360" y="1268760"/>
            <a:ext cx="11500611" cy="48577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 eaLnBrk="1" latinLnBrk="0" hangingPunct="1"/>
            <a:r>
              <a:rPr kumimoji="0" lang="el-GR"/>
              <a:t>Στυλ υποδείγματος κειμένου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448252"/>
            <a:ext cx="3707971" cy="365125"/>
          </a:xfrm>
          <a:prstGeom prst="rect">
            <a:avLst/>
          </a:prstGeom>
        </p:spPr>
        <p:txBody>
          <a:bodyPr vert="horz" anchor="ctr" anchorCtr="0"/>
          <a:lstStyle>
            <a:lvl1pPr algn="ct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fld id="{A1E62EBD-6637-4180-AD2E-54AFA8F59E55}" type="datetime1">
              <a:rPr lang="el-GR" smtClean="0"/>
              <a:t>4/11/2016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448252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9" name="Rectangle 8"/>
          <p:cNvSpPr/>
          <p:nvPr/>
        </p:nvSpPr>
        <p:spPr>
          <a:xfrm>
            <a:off x="335360" y="908721"/>
            <a:ext cx="11500611" cy="45719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6424884"/>
            <a:ext cx="711200" cy="388492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000" b="1">
                <a:solidFill>
                  <a:schemeClr val="tx2"/>
                </a:solidFill>
              </a:defRPr>
            </a:lvl1pPr>
          </a:lstStyle>
          <a:p>
            <a:fld id="{2FCB0221-FC43-4B97-A19C-B71FD132040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059228" y="225720"/>
            <a:ext cx="1800000" cy="522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72" r:id="rId3"/>
    <p:sldLayoutId id="2147483671" r:id="rId4"/>
    <p:sldLayoutId id="2147483664" r:id="rId5"/>
    <p:sldLayoutId id="2147483670" r:id="rId6"/>
    <p:sldLayoutId id="2147483673" r:id="rId7"/>
    <p:sldLayoutId id="2147483665" r:id="rId8"/>
    <p:sldLayoutId id="2147483668" r:id="rId9"/>
    <p:sldLayoutId id="2147483666" r:id="rId10"/>
    <p:sldLayoutId id="214748367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000" kern="1200">
          <a:solidFill>
            <a:schemeClr val="tx1"/>
          </a:solidFill>
          <a:latin typeface="Calibri" pitchFamily="34" charset="0"/>
          <a:ea typeface="+mj-ea"/>
          <a:cs typeface="+mj-cs"/>
        </a:defRPr>
      </a:lvl1pPr>
    </p:titleStyle>
    <p:bodyStyle>
      <a:lvl1pPr marL="320040" indent="-320040" algn="just" rtl="0" eaLnBrk="1" latinLnBrk="0" hangingPunct="1">
        <a:spcBef>
          <a:spcPts val="700"/>
        </a:spcBef>
        <a:buClr>
          <a:schemeClr val="accent1"/>
        </a:buClr>
        <a:buSzPct val="65000"/>
        <a:buFont typeface="Wingdings"/>
        <a:buChar char=""/>
        <a:defRPr kumimoji="0" sz="11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0080" indent="-274320" algn="just" rtl="0" eaLnBrk="1" latinLnBrk="0" hangingPunct="1">
        <a:spcBef>
          <a:spcPts val="550"/>
        </a:spcBef>
        <a:buClr>
          <a:schemeClr val="accent2"/>
        </a:buClr>
        <a:buSzPct val="60000"/>
        <a:buFont typeface="Wingdings 2"/>
        <a:buChar char=""/>
        <a:defRPr kumimoji="0" sz="11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14400" indent="-228600" algn="just" rtl="0" eaLnBrk="1" latinLnBrk="0" hangingPunct="1">
        <a:spcBef>
          <a:spcPts val="500"/>
        </a:spcBef>
        <a:buClr>
          <a:schemeClr val="accent3"/>
        </a:buClr>
        <a:buSzPct val="55000"/>
        <a:buFont typeface="Wingdings"/>
        <a:buChar char=""/>
        <a:defRPr kumimoji="0" sz="11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371600" indent="-228600" algn="just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11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828800" indent="-228600" algn="just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11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12192000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2679"/>
            <a:ext cx="12192000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95800" y="980728"/>
            <a:ext cx="7560840" cy="1584176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r>
              <a:rPr lang="el-G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Το πλαίσιο ενδοομιλικών συναλλαγών, ενισχυμένο με πρόσθετες οδηγίες του ΟΟΣΑ, μοχλός χάραξης στρατηγικής επενδύσεων και αποφυγής διπλής φορολογίας</a:t>
            </a:r>
            <a:endParaRPr lang="el-G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12224" y="6237312"/>
            <a:ext cx="4079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Γιάννης  Γιαννόπουλος</a:t>
            </a:r>
          </a:p>
          <a:p>
            <a:r>
              <a:rPr lang="el-GR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Διευθυντής Φορολογικών Υπηρεσιών 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6AF1-5A6F-4F1C-AD75-072C726C9F4E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316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000" b="1" dirty="0">
                <a:latin typeface="Arial Narrow" panose="020B0606020202030204" pitchFamily="34" charset="0"/>
              </a:rPr>
              <a:t>Προέγκριση Μεθοδολογία Ενδοομιλικών Τιμολογήσεων (APA</a:t>
            </a:r>
            <a:r>
              <a:rPr lang="en-US" sz="3000" b="1" dirty="0">
                <a:latin typeface="Arial Narrow" panose="020B0606020202030204" pitchFamily="34" charset="0"/>
              </a:rPr>
              <a:t>s</a:t>
            </a:r>
            <a:r>
              <a:rPr lang="el-GR" sz="3000" b="1" dirty="0">
                <a:latin typeface="Arial Narrow" panose="020B0606020202030204" pitchFamily="34" charset="0"/>
              </a:rPr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35360" y="1115439"/>
            <a:ext cx="11521280" cy="5742561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Η διαδικασία της Προέγκρισης Μεθοδολογίας Ενδοομιλικών Τιμολογήσεων (</a:t>
            </a:r>
            <a:r>
              <a:rPr lang="el-GR" sz="2000" dirty="0" err="1">
                <a:latin typeface="Arial Narrow" panose="020B0606020202030204" pitchFamily="34" charset="0"/>
              </a:rPr>
              <a:t>Advance</a:t>
            </a:r>
            <a:r>
              <a:rPr lang="el-GR" sz="2000" dirty="0">
                <a:latin typeface="Arial Narrow" panose="020B0606020202030204" pitchFamily="34" charset="0"/>
              </a:rPr>
              <a:t> </a:t>
            </a:r>
            <a:r>
              <a:rPr lang="el-GR" sz="2000" dirty="0" err="1">
                <a:latin typeface="Arial Narrow" panose="020B0606020202030204" pitchFamily="34" charset="0"/>
              </a:rPr>
              <a:t>Pricing</a:t>
            </a:r>
            <a:r>
              <a:rPr lang="el-GR" sz="2000" dirty="0">
                <a:latin typeface="Arial Narrow" panose="020B0606020202030204" pitchFamily="34" charset="0"/>
              </a:rPr>
              <a:t> </a:t>
            </a:r>
            <a:r>
              <a:rPr lang="el-GR" sz="2000" dirty="0" err="1">
                <a:latin typeface="Arial Narrow" panose="020B0606020202030204" pitchFamily="34" charset="0"/>
              </a:rPr>
              <a:t>Agreements</a:t>
            </a:r>
            <a:r>
              <a:rPr lang="el-GR" sz="2000" dirty="0">
                <a:latin typeface="Arial Narrow" panose="020B0606020202030204" pitchFamily="34" charset="0"/>
              </a:rPr>
              <a:t> - </a:t>
            </a:r>
            <a:r>
              <a:rPr lang="el-GR" sz="2000" dirty="0" err="1">
                <a:latin typeface="Arial Narrow" panose="020B0606020202030204" pitchFamily="34" charset="0"/>
              </a:rPr>
              <a:t>APAs</a:t>
            </a:r>
            <a:r>
              <a:rPr lang="el-GR" sz="2000" dirty="0">
                <a:latin typeface="Arial Narrow" panose="020B0606020202030204" pitchFamily="34" charset="0"/>
              </a:rPr>
              <a:t>), σύμφωνα με το </a:t>
            </a:r>
            <a:r>
              <a:rPr lang="el-GR" sz="2000" b="1" dirty="0">
                <a:latin typeface="Arial Narrow" panose="020B0606020202030204" pitchFamily="34" charset="0"/>
              </a:rPr>
              <a:t>άρθρο 22 του Ν. 4174/2013</a:t>
            </a:r>
            <a:r>
              <a:rPr lang="el-GR" sz="2000" dirty="0">
                <a:latin typeface="Arial Narrow" panose="020B0606020202030204" pitchFamily="34" charset="0"/>
              </a:rPr>
              <a:t>, ισχύει για </a:t>
            </a:r>
            <a:r>
              <a:rPr lang="el-GR" sz="2000" b="1" u="sng" dirty="0">
                <a:latin typeface="Arial Narrow" panose="020B0606020202030204" pitchFamily="34" charset="0"/>
              </a:rPr>
              <a:t>διασυνοριακές ενδοομιλικές συναλλαγές</a:t>
            </a:r>
            <a:r>
              <a:rPr lang="el-GR" sz="2000" dirty="0">
                <a:latin typeface="Arial Narrow" panose="020B0606020202030204" pitchFamily="34" charset="0"/>
              </a:rPr>
              <a:t>. </a:t>
            </a: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Μέσω της παραπάνω διαδικασίας παρέχεται τις νομικές οντότητες η δυνατότητα σε συνεργασία με τις φορολογικές αρχές:</a:t>
            </a: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>
                <a:latin typeface="Arial Narrow" panose="020B0606020202030204" pitchFamily="34" charset="0"/>
              </a:rPr>
              <a:t>Να σχεδιάσουν, </a:t>
            </a:r>
            <a:r>
              <a:rPr lang="el-GR" sz="2000" b="1" u="sng" dirty="0">
                <a:latin typeface="Arial Narrow" panose="020B0606020202030204" pitchFamily="34" charset="0"/>
              </a:rPr>
              <a:t>τα κριτήρια για τον καθορισμό των τιμών </a:t>
            </a:r>
            <a:r>
              <a:rPr lang="el-GR" sz="2000" dirty="0">
                <a:latin typeface="Arial Narrow" panose="020B0606020202030204" pitchFamily="34" charset="0"/>
              </a:rPr>
              <a:t>των ενδοομιλικών συναλλαγών, με ορίζοντα 4 ετών. Τέτοια κριτήρια είναι:</a:t>
            </a:r>
          </a:p>
          <a:p>
            <a:pPr lvl="1">
              <a:buClr>
                <a:srgbClr val="C00000"/>
              </a:buClr>
              <a:buFont typeface="Arial Narrow" panose="020B0606020202030204" pitchFamily="34" charset="0"/>
              <a:buChar char="•"/>
            </a:pPr>
            <a:r>
              <a:rPr lang="el-GR" sz="1900" dirty="0">
                <a:latin typeface="Arial Narrow" panose="020B0606020202030204" pitchFamily="34" charset="0"/>
              </a:rPr>
              <a:t>Στοιχεία σύγκρισης ή αναφοράς και </a:t>
            </a:r>
          </a:p>
          <a:p>
            <a:pPr lvl="1">
              <a:buClr>
                <a:srgbClr val="C00000"/>
              </a:buClr>
              <a:buFont typeface="Arial Narrow" panose="020B0606020202030204" pitchFamily="34" charset="0"/>
              <a:buChar char="•"/>
            </a:pPr>
            <a:r>
              <a:rPr lang="el-GR" sz="1900" dirty="0">
                <a:latin typeface="Arial Narrow" panose="020B0606020202030204" pitchFamily="34" charset="0"/>
              </a:rPr>
              <a:t>Κρίσιμες παραδοχές για τις μελλοντικές συνθήκες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>
                <a:latin typeface="Arial Narrow" panose="020B0606020202030204" pitchFamily="34" charset="0"/>
              </a:rPr>
              <a:t>Να </a:t>
            </a:r>
            <a:r>
              <a:rPr lang="el-GR" sz="2000" b="1" u="sng" dirty="0">
                <a:latin typeface="Arial Narrow" panose="020B0606020202030204" pitchFamily="34" charset="0"/>
              </a:rPr>
              <a:t>επαναπροσδιορίσουν</a:t>
            </a:r>
            <a:r>
              <a:rPr lang="el-GR" sz="2000" dirty="0">
                <a:latin typeface="Arial Narrow" panose="020B0606020202030204" pitchFamily="34" charset="0"/>
              </a:rPr>
              <a:t> τα παραπάνω κριτήρια, σε περίπτωση που το οικονομικό περιβάλλον μεταβληθεί σημαντικά.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00" b="1" dirty="0">
                <a:latin typeface="Arial Narrow" panose="020B0606020202030204" pitchFamily="34" charset="0"/>
              </a:rPr>
              <a:t>Πλεονεκτήματα </a:t>
            </a:r>
            <a:r>
              <a:rPr lang="el-GR" sz="2000" b="1" dirty="0" err="1">
                <a:latin typeface="Arial Narrow" panose="020B0606020202030204" pitchFamily="34" charset="0"/>
              </a:rPr>
              <a:t>APAs</a:t>
            </a:r>
            <a:endParaRPr lang="el-GR" sz="2000" b="1" dirty="0"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>
                <a:latin typeface="Arial Narrow" panose="020B0606020202030204" pitchFamily="34" charset="0"/>
              </a:rPr>
              <a:t>Αποφυγή Διπλής Φορολογίας  μεταξύ διμερών ή πολυμερών συμφωνιών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>
                <a:latin typeface="Arial Narrow" panose="020B0606020202030204" pitchFamily="34" charset="0"/>
              </a:rPr>
              <a:t>Επίλυση / αποφυγή προβλημάτων </a:t>
            </a:r>
            <a:r>
              <a:rPr lang="el-GR" sz="2000" dirty="0" err="1">
                <a:latin typeface="Arial Narrow" panose="020B0606020202030204" pitchFamily="34" charset="0"/>
              </a:rPr>
              <a:t>ενδοομιλικής</a:t>
            </a:r>
            <a:r>
              <a:rPr lang="el-GR" sz="2000" dirty="0">
                <a:latin typeface="Arial Narrow" panose="020B0606020202030204" pitchFamily="34" charset="0"/>
              </a:rPr>
              <a:t> τιμολόγησης σε συνεννόηση με τις φορολογικές αρχές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>
                <a:latin typeface="Arial Narrow" panose="020B0606020202030204" pitchFamily="34" charset="0"/>
              </a:rPr>
              <a:t>Ασφαλείς προσδιορισμός κερδών των επιχειρήσεων επί των συγκεκριμένων συναλλαγών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>
                <a:latin typeface="Arial Narrow" panose="020B0606020202030204" pitchFamily="34" charset="0"/>
              </a:rPr>
              <a:t>Αποφυγή δικαστικών διενέξεων με τις εμπλεκόμενες δικαστικές αρχές των συμβεβλημένων κρατών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l-GR" sz="2000" dirty="0"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09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000" b="1" dirty="0">
                <a:latin typeface="Arial Narrow" panose="020B0606020202030204" pitchFamily="34" charset="0"/>
              </a:rPr>
              <a:t>ΟΟΣΑ </a:t>
            </a:r>
            <a:r>
              <a:rPr lang="en-US" sz="3000" b="1" dirty="0">
                <a:latin typeface="Arial Narrow" panose="020B0606020202030204" pitchFamily="34" charset="0"/>
              </a:rPr>
              <a:t>- </a:t>
            </a:r>
            <a:r>
              <a:rPr lang="el-GR" sz="3000" b="1" dirty="0">
                <a:latin typeface="Arial Narrow" panose="020B0606020202030204" pitchFamily="34" charset="0"/>
              </a:rPr>
              <a:t>ΣΧΕΔΙΟ ΔΡΑΣΕΩΝ  «</a:t>
            </a:r>
            <a:r>
              <a:rPr lang="en-US" sz="3000" b="1" dirty="0">
                <a:latin typeface="Arial Narrow" panose="020B0606020202030204" pitchFamily="34" charset="0"/>
              </a:rPr>
              <a:t>BEPS</a:t>
            </a:r>
            <a:r>
              <a:rPr lang="el-GR" sz="3000" b="1" dirty="0">
                <a:latin typeface="Arial Narrow" panose="020B0606020202030204" pitchFamily="34" charset="0"/>
              </a:rPr>
              <a:t>» </a:t>
            </a:r>
            <a:endParaRPr lang="el-GR" sz="30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Στόχος  των κρατών μελών του ΟΟΣΑ και των κρατών μελών που αποτελούν την </a:t>
            </a:r>
            <a:r>
              <a:rPr lang="en-US" sz="2000" dirty="0">
                <a:latin typeface="Arial Narrow" panose="020B0606020202030204" pitchFamily="34" charset="0"/>
              </a:rPr>
              <a:t>G20 </a:t>
            </a:r>
            <a:r>
              <a:rPr lang="el-GR" sz="2000" dirty="0">
                <a:latin typeface="Arial Narrow" panose="020B0606020202030204" pitchFamily="34" charset="0"/>
              </a:rPr>
              <a:t>είναι η ύπαρξη </a:t>
            </a:r>
            <a:r>
              <a:rPr lang="el-GR" sz="2000" b="1" dirty="0">
                <a:latin typeface="Arial Narrow" panose="020B0606020202030204" pitchFamily="34" charset="0"/>
              </a:rPr>
              <a:t>συνοχής</a:t>
            </a:r>
            <a:r>
              <a:rPr lang="el-GR" sz="2000" dirty="0">
                <a:latin typeface="Arial Narrow" panose="020B0606020202030204" pitchFamily="34" charset="0"/>
              </a:rPr>
              <a:t>, </a:t>
            </a:r>
            <a:r>
              <a:rPr lang="el-GR" sz="2000" b="1" dirty="0" smtClean="0">
                <a:latin typeface="Arial Narrow" panose="020B0606020202030204" pitchFamily="34" charset="0"/>
              </a:rPr>
              <a:t>αληθούς ουσίας </a:t>
            </a:r>
            <a:r>
              <a:rPr lang="el-GR" sz="2000" dirty="0">
                <a:latin typeface="Arial Narrow" panose="020B0606020202030204" pitchFamily="34" charset="0"/>
              </a:rPr>
              <a:t>και  </a:t>
            </a:r>
            <a:r>
              <a:rPr lang="el-GR" sz="2000" b="1" dirty="0">
                <a:latin typeface="Arial Narrow" panose="020B0606020202030204" pitchFamily="34" charset="0"/>
              </a:rPr>
              <a:t>διαφάνειας</a:t>
            </a:r>
            <a:r>
              <a:rPr lang="el-GR" sz="2000" dirty="0">
                <a:latin typeface="Arial Narrow" panose="020B0606020202030204" pitchFamily="34" charset="0"/>
              </a:rPr>
              <a:t> καθώς και δράσεις πρόληψη της φοροδιαφυγής / </a:t>
            </a:r>
            <a:r>
              <a:rPr lang="el-GR" sz="2000" dirty="0" err="1">
                <a:latin typeface="Arial Narrow" panose="020B0606020202030204" pitchFamily="34" charset="0"/>
              </a:rPr>
              <a:t>φοροαποφυγής</a:t>
            </a:r>
            <a:r>
              <a:rPr lang="el-GR" sz="2000" dirty="0">
                <a:latin typeface="Arial Narrow" panose="020B0606020202030204" pitchFamily="34" charset="0"/>
              </a:rPr>
              <a:t> μέσω της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«</a:t>
            </a:r>
            <a:r>
              <a:rPr lang="el-GR" sz="2000" b="1" dirty="0">
                <a:latin typeface="Arial Narrow" panose="020B0606020202030204" pitchFamily="34" charset="0"/>
              </a:rPr>
              <a:t>Διάβρωση της Φορολογικής Βάσης και τη Μεταφορά  Κερδών ή </a:t>
            </a:r>
            <a:r>
              <a:rPr lang="en-US" sz="2000" b="1" dirty="0">
                <a:latin typeface="Arial Narrow" panose="020B0606020202030204" pitchFamily="34" charset="0"/>
              </a:rPr>
              <a:t>Base Erosion and Profit Shifting </a:t>
            </a:r>
            <a:r>
              <a:rPr lang="en-US" sz="2000" dirty="0">
                <a:latin typeface="Arial Narrow" panose="020B0606020202030204" pitchFamily="34" charset="0"/>
              </a:rPr>
              <a:t>(</a:t>
            </a:r>
            <a:r>
              <a:rPr lang="el-GR" sz="2000" b="1" dirty="0">
                <a:latin typeface="Arial Narrow" panose="020B0606020202030204" pitchFamily="34" charset="0"/>
              </a:rPr>
              <a:t>‘</a:t>
            </a:r>
            <a:r>
              <a:rPr lang="en-US" sz="2000" b="1" dirty="0">
                <a:latin typeface="Arial Narrow" panose="020B0606020202030204" pitchFamily="34" charset="0"/>
              </a:rPr>
              <a:t>BEPS</a:t>
            </a:r>
            <a:r>
              <a:rPr lang="el-GR" sz="2000" b="1" dirty="0">
                <a:latin typeface="Arial Narrow" panose="020B0606020202030204" pitchFamily="34" charset="0"/>
              </a:rPr>
              <a:t>’</a:t>
            </a:r>
            <a:r>
              <a:rPr lang="en-US" sz="2000" dirty="0">
                <a:latin typeface="Arial Narrow" panose="020B0606020202030204" pitchFamily="34" charset="0"/>
              </a:rPr>
              <a:t>)</a:t>
            </a:r>
            <a:r>
              <a:rPr lang="el-GR" sz="2000" dirty="0">
                <a:latin typeface="Arial Narrow" panose="020B0606020202030204" pitchFamily="34" charset="0"/>
              </a:rPr>
              <a:t>» και της εξάλειψης της διπλής φορολογίας. </a:t>
            </a: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Για να προωθηθεί ο παραπάνω στόχος, τέθηκαν 15 σημεία δράσης </a:t>
            </a:r>
            <a:r>
              <a:rPr lang="en-US" sz="2000" dirty="0">
                <a:latin typeface="Arial Narrow" panose="020B0606020202030204" pitchFamily="34" charset="0"/>
              </a:rPr>
              <a:t>(Actions)</a:t>
            </a:r>
            <a:r>
              <a:rPr lang="el-GR" sz="2000" dirty="0">
                <a:latin typeface="Arial Narrow" panose="020B0606020202030204" pitchFamily="34" charset="0"/>
              </a:rPr>
              <a:t>. Τα σημεία δράσης που αφορούν τις ενδοομιλικές συναλλαγές είναι τα παρακάτω: </a:t>
            </a:r>
            <a:endParaRPr lang="en-US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b="1" dirty="0">
                <a:latin typeface="Arial Narrow" panose="020B0606020202030204" pitchFamily="34" charset="0"/>
              </a:rPr>
              <a:t>Δράσεις </a:t>
            </a:r>
            <a:r>
              <a:rPr lang="el-GR" sz="2000" b="1" dirty="0" err="1">
                <a:latin typeface="Arial Narrow" panose="020B0606020202030204" pitchFamily="34" charset="0"/>
              </a:rPr>
              <a:t>Ενδοομιλικής</a:t>
            </a:r>
            <a:r>
              <a:rPr lang="el-GR" sz="2000" b="1" dirty="0">
                <a:latin typeface="Arial Narrow" panose="020B0606020202030204" pitchFamily="34" charset="0"/>
              </a:rPr>
              <a:t> Τιμολόγησης (8,9 &amp;10)</a:t>
            </a:r>
            <a:endParaRPr lang="en-US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457200" indent="-457200">
              <a:buAutoNum type="arabicPeriod"/>
            </a:pPr>
            <a:r>
              <a:rPr lang="el-GR" sz="2000" b="1" dirty="0">
                <a:latin typeface="Arial Narrow" panose="020B0606020202030204" pitchFamily="34" charset="0"/>
              </a:rPr>
              <a:t>Δράση 8: </a:t>
            </a:r>
            <a:r>
              <a:rPr lang="el-GR" sz="2000" dirty="0">
                <a:latin typeface="Arial Narrow" panose="020B0606020202030204" pitchFamily="34" charset="0"/>
              </a:rPr>
              <a:t>δημιουργούνται κανόνες για την </a:t>
            </a:r>
            <a:r>
              <a:rPr lang="el-GR" sz="2000" b="1" u="sng" dirty="0">
                <a:latin typeface="Arial Narrow" panose="020B0606020202030204" pitchFamily="34" charset="0"/>
              </a:rPr>
              <a:t>μεταφορά αύλων περιουσιακών στοιχείων </a:t>
            </a:r>
            <a:r>
              <a:rPr lang="el-GR" sz="2000" dirty="0">
                <a:latin typeface="Arial Narrow" panose="020B0606020202030204" pitchFamily="34" charset="0"/>
              </a:rPr>
              <a:t>μεταξύ εταιρειών του Ομίλου που διασφαλίζουν ότι τα κέρδη από αυτή την μεταφορά συνδέονται µε την δημιουργία αξίας.</a:t>
            </a:r>
          </a:p>
          <a:p>
            <a:pPr marL="457200" indent="-457200">
              <a:buAutoNum type="arabicPeriod"/>
            </a:pPr>
            <a:r>
              <a:rPr lang="el-GR" sz="2000" b="1" dirty="0">
                <a:latin typeface="Arial Narrow" panose="020B0606020202030204" pitchFamily="34" charset="0"/>
              </a:rPr>
              <a:t>Δράση 9</a:t>
            </a:r>
            <a:r>
              <a:rPr lang="el-GR" sz="2000" dirty="0">
                <a:latin typeface="Arial Narrow" panose="020B0606020202030204" pitchFamily="34" charset="0"/>
              </a:rPr>
              <a:t>: δημιουργούνται κανόνες για την </a:t>
            </a:r>
            <a:r>
              <a:rPr lang="el-GR" sz="2000" b="1" u="sng" dirty="0">
                <a:latin typeface="Arial Narrow" panose="020B0606020202030204" pitchFamily="34" charset="0"/>
              </a:rPr>
              <a:t>μεταφορά κινδύνων, ή την κατανομή υπερβολικού κεφαλαίου</a:t>
            </a:r>
            <a:r>
              <a:rPr lang="el-GR" sz="2000" b="1" dirty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σε εταιρείες του Ομίλου και  την αποφυγή δυσανάλογων εσόδων σε εταιρείες µόνο επειδή παρέχουν κεφάλαιο ή αναλαμβάνουν συμβατικά κινδύνους.</a:t>
            </a: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 </a:t>
            </a:r>
          </a:p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37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000" b="1" dirty="0">
                <a:latin typeface="Arial Narrow" panose="020B0606020202030204" pitchFamily="34" charset="0"/>
              </a:rPr>
              <a:t>ΟΟΣΑ - ΣΧΕΔΙΟ ΔΡΑΣΕΩΝ  «</a:t>
            </a:r>
            <a:r>
              <a:rPr lang="en-US" sz="3000" b="1" dirty="0">
                <a:latin typeface="Arial Narrow" panose="020B0606020202030204" pitchFamily="34" charset="0"/>
              </a:rPr>
              <a:t>BEPS</a:t>
            </a:r>
            <a:r>
              <a:rPr lang="el-GR" sz="3000" b="1" dirty="0">
                <a:latin typeface="Arial Narrow" panose="020B0606020202030204" pitchFamily="34" charset="0"/>
              </a:rPr>
              <a:t>» </a:t>
            </a:r>
            <a:endParaRPr lang="el-GR" sz="30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l-GR" sz="2000" b="1" dirty="0">
                <a:latin typeface="Arial Narrow" panose="020B0606020202030204" pitchFamily="34" charset="0"/>
              </a:rPr>
              <a:t>Δράση 10</a:t>
            </a:r>
            <a:r>
              <a:rPr lang="el-GR" sz="2000" dirty="0">
                <a:latin typeface="Arial Narrow" panose="020B0606020202030204" pitchFamily="34" charset="0"/>
              </a:rPr>
              <a:t>: δημιουργούνται κανόνες για τις </a:t>
            </a:r>
            <a:r>
              <a:rPr lang="el-GR" sz="2000" b="1" u="sng" dirty="0">
                <a:latin typeface="Arial Narrow" panose="020B0606020202030204" pitchFamily="34" charset="0"/>
              </a:rPr>
              <a:t>ενδοομιλικές συναλλαγές</a:t>
            </a:r>
            <a:r>
              <a:rPr lang="el-GR" sz="2000" dirty="0">
                <a:latin typeface="Arial Narrow" panose="020B0606020202030204" pitchFamily="34" charset="0"/>
              </a:rPr>
              <a:t> που μεταξύ ανεξάρτητων εταιρειών θα λάμβαναν χώρα σπάνια ή καθόλου  και κανόνες που προστατεύουν κατά της διάβρωσης των αποτελεσμάτων µέσω  </a:t>
            </a:r>
            <a:r>
              <a:rPr lang="el-GR" sz="2000" b="1" u="sng" dirty="0">
                <a:latin typeface="Arial Narrow" panose="020B0606020202030204" pitchFamily="34" charset="0"/>
              </a:rPr>
              <a:t>πληρωμής αμοιβών διαχείρισης και εξόδων στα κεντρικά</a:t>
            </a:r>
            <a:r>
              <a:rPr lang="el-GR" sz="2000" dirty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	</a:t>
            </a:r>
            <a:r>
              <a:rPr lang="el-GR" sz="2000" b="1" dirty="0">
                <a:latin typeface="Arial Narrow" panose="020B0606020202030204" pitchFamily="34" charset="0"/>
              </a:rPr>
              <a:t>και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l-GR" sz="2000" b="1" dirty="0">
                <a:latin typeface="Arial Narrow" panose="020B0606020202030204" pitchFamily="34" charset="0"/>
              </a:rPr>
              <a:t>Δράση 13</a:t>
            </a:r>
            <a:r>
              <a:rPr lang="el-GR" sz="2000" dirty="0">
                <a:latin typeface="Arial Narrow" panose="020B0606020202030204" pitchFamily="34" charset="0"/>
              </a:rPr>
              <a:t>: δημιουργούνται κανόνες για την καθιέρωση </a:t>
            </a:r>
            <a:r>
              <a:rPr lang="el-GR" sz="2000" b="1" u="sng" dirty="0">
                <a:latin typeface="Arial Narrow" panose="020B0606020202030204" pitchFamily="34" charset="0"/>
              </a:rPr>
              <a:t>συγκεκριμένης τεκμηρίωσης και πρόσβασης σε πληροφόρηση</a:t>
            </a:r>
            <a:r>
              <a:rPr lang="el-GR" sz="2000" u="sng" dirty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έτσι ώστε όλες οι εμπλεκόμενες φορολογικές αρχές να έχουν  την ίδια πληροφόρηση για την αλυσίδα αξίας του Ομίλου και τις σχετικές φορολογικές συνέπειες.</a:t>
            </a: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Στα πλαίσια των παραπάνω δράσεων έχουν εκδοθεί οι </a:t>
            </a:r>
            <a:r>
              <a:rPr lang="el-GR" sz="2000" dirty="0" smtClean="0">
                <a:latin typeface="Arial Narrow" panose="020B0606020202030204" pitchFamily="34" charset="0"/>
              </a:rPr>
              <a:t>οδηγίες της ΕΕ</a:t>
            </a:r>
            <a:endParaRPr lang="el-GR" sz="20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2000" b="1" dirty="0">
                <a:latin typeface="Arial Narrow" panose="020B0606020202030204" pitchFamily="34" charset="0"/>
              </a:rPr>
              <a:t>2016/881</a:t>
            </a:r>
            <a:r>
              <a:rPr lang="el-GR" sz="2000" b="1" dirty="0">
                <a:latin typeface="Arial Narrow" panose="020B0606020202030204" pitchFamily="34" charset="0"/>
              </a:rPr>
              <a:t>/ΕΕ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dirty="0">
                <a:latin typeface="Arial Narrow" panose="020B0606020202030204" pitchFamily="34" charset="0"/>
              </a:rPr>
              <a:t>(Country by Country report)</a:t>
            </a:r>
            <a:r>
              <a:rPr lang="el-GR" sz="2000" dirty="0">
                <a:latin typeface="Arial Narrow" panose="020B0606020202030204" pitchFamily="34" charset="0"/>
              </a:rPr>
              <a:t> – Επιφέρει τροποποιήσεις στην οδηγία 2011/18/ΕΕ (αυτόματη ανταλλαγή)</a:t>
            </a:r>
          </a:p>
          <a:p>
            <a:pPr marL="514350" indent="-514350">
              <a:buFont typeface="+mj-lt"/>
              <a:buAutoNum type="romanLcPeriod"/>
            </a:pPr>
            <a:r>
              <a:rPr lang="el-GR" sz="2000" b="1" dirty="0">
                <a:latin typeface="Arial Narrow" panose="020B0606020202030204" pitchFamily="34" charset="0"/>
              </a:rPr>
              <a:t>2016/1164/ΕΕ </a:t>
            </a:r>
            <a:r>
              <a:rPr lang="el-GR" sz="2000" dirty="0">
                <a:latin typeface="Arial Narrow" panose="020B0606020202030204" pitchFamily="34" charset="0"/>
              </a:rPr>
              <a:t>Θέσπιση κανόνων κατά πρακτικών </a:t>
            </a:r>
            <a:r>
              <a:rPr lang="el-GR" sz="2000" dirty="0" err="1">
                <a:latin typeface="Arial Narrow" panose="020B0606020202030204" pitchFamily="34" charset="0"/>
              </a:rPr>
              <a:t>φοροαποφυγής</a:t>
            </a:r>
            <a:r>
              <a:rPr lang="el-GR" sz="2000" dirty="0">
                <a:latin typeface="Arial Narrow" panose="020B0606020202030204" pitchFamily="34" charset="0"/>
              </a:rPr>
              <a:t> με επιπτώσεις στην εσωτερική αγορά.</a:t>
            </a: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 </a:t>
            </a:r>
          </a:p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935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l-GR" sz="3000" b="1" dirty="0">
                <a:latin typeface="Arial Narrow" panose="020B0606020202030204" pitchFamily="34" charset="0"/>
              </a:rPr>
              <a:t>ΟΔΗΓΙΑ (ΕΕ) 2016/881 (</a:t>
            </a:r>
            <a:r>
              <a:rPr lang="en-US" sz="3000" b="1" dirty="0">
                <a:latin typeface="Arial Narrow" panose="020B0606020202030204" pitchFamily="34" charset="0"/>
              </a:rPr>
              <a:t>Country by Country report</a:t>
            </a:r>
            <a:r>
              <a:rPr lang="el-GR" sz="3000" b="1" dirty="0">
                <a:latin typeface="Arial Narrow" panose="020B0606020202030204" pitchFamily="34" charset="0"/>
              </a:rPr>
              <a:t>)</a:t>
            </a:r>
            <a:endParaRPr lang="el-GR" sz="30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86290" y="1115439"/>
            <a:ext cx="11521280" cy="5553921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Σκοπός της οδηγίας είναι η αυξημένη διαφάνεια έναντι των φορολογικών αρχών ώστε να αποτελέσει κίνητρο στους Ομίλους ΠΕ </a:t>
            </a:r>
            <a:r>
              <a:rPr lang="el-GR" sz="2000" b="1" dirty="0">
                <a:latin typeface="Arial Narrow" panose="020B0606020202030204" pitchFamily="34" charset="0"/>
              </a:rPr>
              <a:t>να εγκαταλείψουν πρακτικές που οδηγούν σε διάβρωσης της φορολογικής βάσης και μετατόπισης κερδών</a:t>
            </a:r>
            <a:r>
              <a:rPr lang="el-GR" sz="2000" dirty="0">
                <a:latin typeface="Arial Narrow" panose="020B0606020202030204" pitchFamily="34" charset="0"/>
              </a:rPr>
              <a:t> και επιπρόσθετα επιβολή </a:t>
            </a:r>
            <a:r>
              <a:rPr lang="el-GR" sz="2000" u="sng" dirty="0">
                <a:latin typeface="Arial Narrow" panose="020B0606020202030204" pitchFamily="34" charset="0"/>
              </a:rPr>
              <a:t>κοινών κανόνων </a:t>
            </a:r>
            <a:r>
              <a:rPr lang="el-GR" sz="2000" dirty="0">
                <a:latin typeface="Arial Narrow" panose="020B0606020202030204" pitchFamily="34" charset="0"/>
              </a:rPr>
              <a:t>ώστε </a:t>
            </a:r>
            <a:r>
              <a:rPr lang="el-GR" sz="2000" b="1" dirty="0">
                <a:latin typeface="Arial Narrow" panose="020B0606020202030204" pitchFamily="34" charset="0"/>
              </a:rPr>
              <a:t>να διασφαλιστεί η καταβολή του φόρου εκεί που παράγονται τα κέρδη και οι αξίες.</a:t>
            </a: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Οι βασικές πληροφορίες, που πρέπει να περιέχει η έκθεση ανά χώρα των Ομίλων ΠΕ με </a:t>
            </a:r>
            <a:r>
              <a:rPr lang="el-GR" sz="2000" b="1" dirty="0">
                <a:latin typeface="Arial Narrow" panose="020B0606020202030204" pitchFamily="34" charset="0"/>
              </a:rPr>
              <a:t>ενοποιημένο κύκλο </a:t>
            </a:r>
            <a:r>
              <a:rPr lang="el-GR" sz="2000" dirty="0">
                <a:latin typeface="Arial Narrow" panose="020B0606020202030204" pitchFamily="34" charset="0"/>
              </a:rPr>
              <a:t>εργασιών πάνω από € 750.000.000, στις οποίες θα έχουν αυτόματη πρόσβαση οι φορολογικές αρχές της ΕΕ</a:t>
            </a: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 </a:t>
            </a:r>
          </a:p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13</a:t>
            </a:fld>
            <a:endParaRPr lang="el-GR" dirty="0"/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21698"/>
              </p:ext>
            </p:extLst>
          </p:nvPr>
        </p:nvGraphicFramePr>
        <p:xfrm>
          <a:off x="1127448" y="4055149"/>
          <a:ext cx="9433048" cy="2345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013">
                  <a:extLst>
                    <a:ext uri="{9D8B030D-6E8A-4147-A177-3AD203B41FA5}">
                      <a16:colId xmlns:a16="http://schemas.microsoft.com/office/drawing/2014/main" xmlns="" val="4241137707"/>
                    </a:ext>
                  </a:extLst>
                </a:gridCol>
                <a:gridCol w="5249035">
                  <a:extLst>
                    <a:ext uri="{9D8B030D-6E8A-4147-A177-3AD203B41FA5}">
                      <a16:colId xmlns:a16="http://schemas.microsoft.com/office/drawing/2014/main" xmlns="" val="3326836449"/>
                    </a:ext>
                  </a:extLst>
                </a:gridCol>
              </a:tblGrid>
              <a:tr h="360279">
                <a:tc gridSpan="2">
                  <a:txBody>
                    <a:bodyPr/>
                    <a:lstStyle/>
                    <a:p>
                      <a:pPr algn="ctr"/>
                      <a:r>
                        <a:rPr lang="el-GR" dirty="0">
                          <a:latin typeface="Arial Narrow" panose="020B0606020202030204" pitchFamily="34" charset="0"/>
                        </a:rPr>
                        <a:t>ΣΥΝΟΛΟ</a:t>
                      </a:r>
                      <a:r>
                        <a:rPr lang="el-GR" baseline="0" dirty="0">
                          <a:latin typeface="Arial Narrow" panose="020B0606020202030204" pitchFamily="34" charset="0"/>
                        </a:rPr>
                        <a:t> ΒΑΣΙΚΩΝ ΠΛΛΗΡΟΦΟΡΙΩΝ ΤΟΥ ΟΜΙΛΟΥ ΠΕ ΑΝΑ ΧΩΡΑ</a:t>
                      </a:r>
                      <a:endParaRPr lang="el-GR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7069690"/>
                  </a:ext>
                </a:extLst>
              </a:tr>
              <a:tr h="360279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Το ποσό των εσόδων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Τα συσσωρευμένα κέρδη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60247860"/>
                  </a:ext>
                </a:extLst>
              </a:tr>
              <a:tr h="360279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Τα κέρδη (ή ζημιές) προ ΦΕ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Τον αριθμό των εργαζομένων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0552934"/>
                  </a:ext>
                </a:extLst>
              </a:tr>
              <a:tr h="791131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Τον καταβληθέντα &amp; τον οφειλόμενο ΦΕ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Τα υλικά περιουσιακά</a:t>
                      </a:r>
                      <a:r>
                        <a:rPr lang="el-GR" sz="2000" baseline="0" dirty="0">
                          <a:latin typeface="Arial Narrow" panose="020B0606020202030204" pitchFamily="34" charset="0"/>
                        </a:rPr>
                        <a:t> στοιχεία εκτός χρηματικών διαθεσίμων και χρηματικών ισοδυνάμων</a:t>
                      </a:r>
                      <a:endParaRPr lang="el-GR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41626948"/>
                  </a:ext>
                </a:extLst>
              </a:tr>
              <a:tr h="360279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l-GR" sz="2000" dirty="0">
                          <a:latin typeface="Arial Narrow" panose="020B0606020202030204" pitchFamily="34" charset="0"/>
                        </a:rPr>
                        <a:t>Το μετοχικό κεφάλαιο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endParaRPr lang="el-GR" sz="20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44940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20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12192000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6688" y="1036086"/>
            <a:ext cx="12192000" cy="5805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528048" y="980728"/>
            <a:ext cx="5328592" cy="1584176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r>
              <a:rPr lang="el-GR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Ευχαριστούμε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A6AF1-5A6F-4F1C-AD75-072C726C9F4E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523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35360" y="188640"/>
            <a:ext cx="11521280" cy="720080"/>
          </a:xfrm>
        </p:spPr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ΕΝΔΟΟΜΙΛΙΚΕΣ ΣΥΝΑΛΛΑΓΕΣ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35360" y="1124744"/>
            <a:ext cx="11521280" cy="5616624"/>
          </a:xfrm>
        </p:spPr>
        <p:txBody>
          <a:bodyPr/>
          <a:lstStyle/>
          <a:p>
            <a:pPr marL="0" indent="0" algn="l">
              <a:buNone/>
            </a:pPr>
            <a:r>
              <a:rPr lang="el-GR" sz="2800" b="1" dirty="0">
                <a:latin typeface="Arial Narrow" panose="020B0606020202030204" pitchFamily="34" charset="0"/>
              </a:rPr>
              <a:t>Είναι οι διεθνείς ή και εγχώριες συναλλαγές που πραγματοποιούν οντότητες με μία ή περισσότερες συνδεδεμένες οντότητες.</a:t>
            </a:r>
            <a:endParaRPr lang="en-US" sz="2800" b="1" dirty="0"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endParaRPr lang="el-GR" sz="200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endParaRPr lang="el-GR" sz="2000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r>
              <a:rPr lang="el-GR" sz="2000" b="1" dirty="0">
                <a:latin typeface="Arial Narrow" panose="020B0606020202030204" pitchFamily="34" charset="0"/>
              </a:rPr>
              <a:t>Περιληπτική αναφορά των σχετικών νόμων 2008 – Σήμερα:</a:t>
            </a:r>
          </a:p>
          <a:p>
            <a:pPr algn="ctr"/>
            <a:endParaRPr lang="el-GR" sz="2000" dirty="0">
              <a:latin typeface="Arial Narrow" panose="020B0606020202030204" pitchFamily="34" charset="0"/>
            </a:endParaRPr>
          </a:p>
          <a:p>
            <a:pPr marL="0" indent="0" algn="l">
              <a:buNone/>
            </a:pPr>
            <a:endParaRPr lang="el-GR" sz="2800" dirty="0">
              <a:latin typeface="Arial Narrow" panose="020B0606020202030204" pitchFamily="34" charset="0"/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2</a:t>
            </a:fld>
            <a:endParaRPr lang="el-GR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2"/>
          <a:srcRect l="10428" t="30233" r="68900" b="55391"/>
          <a:stretch/>
        </p:blipFill>
        <p:spPr>
          <a:xfrm>
            <a:off x="47328" y="3384542"/>
            <a:ext cx="12030844" cy="278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05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2008 - 2011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200" b="1" dirty="0">
                <a:latin typeface="Arial Narrow" panose="020B0606020202030204" pitchFamily="34" charset="0"/>
              </a:rPr>
              <a:t>ΝΟΜΟΛΟΓΙΑ   </a:t>
            </a:r>
            <a:r>
              <a:rPr lang="el-GR" sz="2000" dirty="0">
                <a:latin typeface="Arial Narrow" panose="020B0606020202030204" pitchFamily="34" charset="0"/>
              </a:rPr>
              <a:t>Άρθρο 26 Ν. 3728/2008 </a:t>
            </a:r>
            <a:endParaRPr lang="el-GR" sz="2000" dirty="0">
              <a:solidFill>
                <a:schemeClr val="accent1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b="1" dirty="0">
                <a:latin typeface="Arial Narrow" panose="020B0606020202030204" pitchFamily="34" charset="0"/>
              </a:rPr>
              <a:t>ΚΡΙΤΗΡΙΑ ΣΥΝΔΕΣΗΣ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dirty="0">
                <a:latin typeface="Arial Narrow" panose="020B0606020202030204" pitchFamily="34" charset="0"/>
              </a:rPr>
              <a:t>Οι επιχειρήσεις εκείνες μεταξύ των οποίων υπάρχει </a:t>
            </a:r>
            <a:r>
              <a:rPr lang="el-GR" sz="2000" b="1" dirty="0">
                <a:latin typeface="Arial Narrow" panose="020B0606020202030204" pitchFamily="34" charset="0"/>
              </a:rPr>
              <a:t>σχέση μητρικής επιχείρησης προς θυγατρική</a:t>
            </a:r>
            <a:r>
              <a:rPr lang="el-GR" sz="2000" dirty="0">
                <a:latin typeface="Arial Narrow" panose="020B0606020202030204" pitchFamily="34" charset="0"/>
              </a:rPr>
              <a:t>, σύμφωνα με τα </a:t>
            </a:r>
            <a:r>
              <a:rPr lang="el-GR" sz="2000" b="1" dirty="0">
                <a:latin typeface="Arial Narrow" panose="020B0606020202030204" pitchFamily="34" charset="0"/>
              </a:rPr>
              <a:t>Άρθρα 42</a:t>
            </a:r>
            <a:r>
              <a:rPr lang="el-GR" sz="2000" b="1" baseline="30000" dirty="0">
                <a:latin typeface="Arial Narrow" panose="020B0606020202030204" pitchFamily="34" charset="0"/>
              </a:rPr>
              <a:t>ε</a:t>
            </a:r>
            <a:r>
              <a:rPr lang="el-GR" sz="2000" b="1" dirty="0">
                <a:latin typeface="Arial Narrow" panose="020B0606020202030204" pitchFamily="34" charset="0"/>
              </a:rPr>
              <a:t> και 96 Ν. 2190/1920</a:t>
            </a:r>
            <a:r>
              <a:rPr lang="el-GR" sz="2000" dirty="0">
                <a:latin typeface="Arial Narrow" panose="020B0606020202030204" pitchFamily="34" charset="0"/>
              </a:rPr>
              <a:t>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1.  Άρθρου 42</a:t>
            </a:r>
            <a:r>
              <a:rPr lang="el-GR" sz="2000" baseline="30000" dirty="0">
                <a:latin typeface="Arial Narrow" panose="020B0606020202030204" pitchFamily="34" charset="0"/>
              </a:rPr>
              <a:t>ε</a:t>
            </a:r>
            <a:r>
              <a:rPr lang="el-GR" sz="2000" dirty="0">
                <a:latin typeface="Arial Narrow" panose="020B0606020202030204" pitchFamily="34" charset="0"/>
              </a:rPr>
              <a:t> :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α) Έχει την πλειοψηφία του κεφαλαίου,</a:t>
            </a:r>
          </a:p>
          <a:p>
            <a:pPr lvl="1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β) Συμμετέχει στο κεφάλαιο και στην διοίκηση μιας άλλης επιχείρησης (θυγατρικής)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l-GR" sz="2000" dirty="0"/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2.  Άρθρου 96 (εφόσον δεν συντρέχουν οι προϋποθέσεις του άρθρου 42</a:t>
            </a:r>
            <a:r>
              <a:rPr lang="el-GR" sz="2000" baseline="30000" dirty="0">
                <a:latin typeface="Arial Narrow" panose="020B0606020202030204" pitchFamily="34" charset="0"/>
              </a:rPr>
              <a:t>ε</a:t>
            </a:r>
            <a:r>
              <a:rPr lang="el-GR" sz="2000" dirty="0">
                <a:latin typeface="Arial Narrow" panose="020B0606020202030204" pitchFamily="34" charset="0"/>
              </a:rPr>
              <a:t>)</a:t>
            </a:r>
          </a:p>
          <a:p>
            <a:pPr marL="736600" indent="-342900"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α) Να έχουν τεθεί υπό ενιαία διεύθυνση κατόπιν συμβάσεως</a:t>
            </a:r>
          </a:p>
          <a:p>
            <a:pPr marL="736600" indent="-342900"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β) Τα διοικητικά, ελεγκτικά ή διαχειριστικά όργανα να αποτελούνται κατά πλειοψηφία από τα ίδια πρόσωπα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sz="3200" dirty="0"/>
          </a:p>
          <a:p>
            <a:endParaRPr lang="el-GR" sz="3000" b="1" dirty="0"/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24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2012 - 2013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200" b="1" dirty="0">
                <a:latin typeface="Arial Narrow" panose="020B0606020202030204" pitchFamily="34" charset="0"/>
              </a:rPr>
              <a:t>ΝΟΜΟΛΟΓΙΑ   </a:t>
            </a:r>
            <a:r>
              <a:rPr lang="el-GR" sz="2000" dirty="0">
                <a:latin typeface="Arial Narrow" panose="020B0606020202030204" pitchFamily="34" charset="0"/>
              </a:rPr>
              <a:t>Άρθρα 39, 39</a:t>
            </a:r>
            <a:r>
              <a:rPr lang="el-GR" sz="2000" baseline="30000" dirty="0">
                <a:latin typeface="Arial Narrow" panose="020B0606020202030204" pitchFamily="34" charset="0"/>
              </a:rPr>
              <a:t>α</a:t>
            </a:r>
            <a:r>
              <a:rPr lang="el-GR" sz="2000" dirty="0">
                <a:latin typeface="Arial Narrow" panose="020B0606020202030204" pitchFamily="34" charset="0"/>
              </a:rPr>
              <a:t>, 39</a:t>
            </a:r>
            <a:r>
              <a:rPr lang="el-GR" sz="2000" baseline="30000" dirty="0">
                <a:latin typeface="Arial Narrow" panose="020B0606020202030204" pitchFamily="34" charset="0"/>
              </a:rPr>
              <a:t>β</a:t>
            </a:r>
            <a:r>
              <a:rPr lang="el-GR" sz="2000" dirty="0">
                <a:latin typeface="Arial Narrow" panose="020B0606020202030204" pitchFamily="34" charset="0"/>
              </a:rPr>
              <a:t> &amp; 39</a:t>
            </a:r>
            <a:r>
              <a:rPr lang="el-GR" sz="2000" baseline="30000" dirty="0">
                <a:latin typeface="Arial Narrow" panose="020B0606020202030204" pitchFamily="34" charset="0"/>
              </a:rPr>
              <a:t>γ</a:t>
            </a:r>
            <a:r>
              <a:rPr lang="el-GR" sz="2000" dirty="0">
                <a:latin typeface="Arial Narrow" panose="020B0606020202030204" pitchFamily="34" charset="0"/>
              </a:rPr>
              <a:t> του Ν. 2238 /1994 </a:t>
            </a:r>
          </a:p>
          <a:p>
            <a:pPr marL="0" indent="0">
              <a:spcBef>
                <a:spcPts val="0"/>
              </a:spcBef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b="1" dirty="0">
                <a:latin typeface="Arial Narrow" panose="020B0606020202030204" pitchFamily="34" charset="0"/>
              </a:rPr>
              <a:t>ΚΡΙΤΗΡΙΑ ΣΥΝΔΕΣΗΣ</a:t>
            </a:r>
          </a:p>
          <a:p>
            <a:pPr marL="269875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Τα κριτήρια για να τις συνδεδεμένες εταιρείες περιγράφονται στο </a:t>
            </a:r>
            <a:r>
              <a:rPr lang="el-GR" sz="2000" b="1" dirty="0">
                <a:latin typeface="Arial Narrow" panose="020B0606020202030204" pitchFamily="34" charset="0"/>
              </a:rPr>
              <a:t>άρθρο 39 του Ν. 2238/1994</a:t>
            </a:r>
            <a:r>
              <a:rPr lang="el-GR" sz="2000" dirty="0">
                <a:latin typeface="Arial Narrow" panose="020B0606020202030204" pitchFamily="34" charset="0"/>
              </a:rPr>
              <a:t>, όπως τροποποιήθηκε με το άρθρο 11 του 4110/2013 και το άρθρο </a:t>
            </a:r>
            <a:r>
              <a:rPr lang="en-US" sz="2000" dirty="0">
                <a:latin typeface="Arial Narrow" panose="020B0606020202030204" pitchFamily="34" charset="0"/>
              </a:rPr>
              <a:t>64</a:t>
            </a:r>
            <a:r>
              <a:rPr lang="el-GR" sz="2000" dirty="0">
                <a:latin typeface="Arial Narrow" panose="020B0606020202030204" pitchFamily="34" charset="0"/>
              </a:rPr>
              <a:t> του 4</a:t>
            </a:r>
            <a:r>
              <a:rPr lang="en-US" sz="2000" dirty="0">
                <a:latin typeface="Arial Narrow" panose="020B0606020202030204" pitchFamily="34" charset="0"/>
              </a:rPr>
              <a:t>170</a:t>
            </a:r>
            <a:r>
              <a:rPr lang="el-GR" sz="2000" dirty="0">
                <a:latin typeface="Arial Narrow" panose="020B0606020202030204" pitchFamily="34" charset="0"/>
              </a:rPr>
              <a:t>/2013 (</a:t>
            </a:r>
            <a:r>
              <a:rPr lang="el-GR" sz="2000" i="1" dirty="0">
                <a:latin typeface="Arial Narrow" panose="020B0606020202030204" pitchFamily="34" charset="0"/>
              </a:rPr>
              <a:t>Ενσωμάτωση της Οδηγίας 2011/16/ΕΕ</a:t>
            </a:r>
            <a:r>
              <a:rPr lang="el-GR" sz="2000" dirty="0">
                <a:latin typeface="Arial Narrow" panose="020B0606020202030204" pitchFamily="34" charset="0"/>
              </a:rPr>
              <a:t>):</a:t>
            </a:r>
            <a:endParaRPr lang="en-US" sz="2000" dirty="0">
              <a:latin typeface="Arial Narrow" panose="020B0606020202030204" pitchFamily="34" charset="0"/>
            </a:endParaRPr>
          </a:p>
          <a:p>
            <a:pPr marL="269875" indent="0">
              <a:buNone/>
            </a:pPr>
            <a:endParaRPr lang="el-GR" sz="2000" dirty="0">
              <a:latin typeface="Arial Narrow" panose="020B0606020202030204" pitchFamily="34" charset="0"/>
            </a:endParaRPr>
          </a:p>
          <a:p>
            <a:pPr marL="920750" indent="-342900"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α) άμεσης ή έμμεσης ουσιώδους διοικητικής ή οικονομικής εξάρτησης ή ελέγχου </a:t>
            </a:r>
          </a:p>
          <a:p>
            <a:pPr marL="920750" indent="-342900"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β) συμμετοχής των ιδίων προσώπων στο κεφάλαιο ή στη διοίκηση και των δύο επιχειρήσεων πάνω από 33%</a:t>
            </a:r>
            <a:endParaRPr lang="el-GR" sz="3200" i="1" dirty="0">
              <a:latin typeface="Arial Narrow" panose="020B0606020202030204" pitchFamily="34" charset="0"/>
            </a:endParaRPr>
          </a:p>
          <a:p>
            <a:endParaRPr lang="el-GR" sz="3000" b="1" dirty="0">
              <a:latin typeface="Arial Narrow" panose="020B0606020202030204" pitchFamily="34" charset="0"/>
            </a:endParaRPr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99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2014 - Σήμερα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200" b="1" dirty="0">
                <a:latin typeface="Arial Narrow" panose="020B0606020202030204" pitchFamily="34" charset="0"/>
              </a:rPr>
              <a:t>ΝΟΜΟΛΟΓΙΑ   </a:t>
            </a:r>
            <a:r>
              <a:rPr lang="el-GR" sz="2000" dirty="0">
                <a:latin typeface="Arial Narrow" panose="020B0606020202030204" pitchFamily="34" charset="0"/>
              </a:rPr>
              <a:t>Άρθρα 2, 50, 51 του Ν. 4172/2013 </a:t>
            </a:r>
            <a:r>
              <a:rPr lang="en-US" sz="2000" dirty="0" smtClean="0">
                <a:latin typeface="Arial Narrow" panose="020B0606020202030204" pitchFamily="34" charset="0"/>
              </a:rPr>
              <a:t>- </a:t>
            </a:r>
            <a:r>
              <a:rPr lang="el-GR" sz="2000" dirty="0" smtClean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20, 21, 56 του Ν. </a:t>
            </a:r>
            <a:r>
              <a:rPr lang="el-GR" sz="2000" dirty="0" smtClean="0">
                <a:latin typeface="Arial Narrow" panose="020B0606020202030204" pitchFamily="34" charset="0"/>
              </a:rPr>
              <a:t>4174/2013</a:t>
            </a:r>
            <a:r>
              <a:rPr lang="en-US" sz="2000" dirty="0" smtClean="0">
                <a:latin typeface="Arial Narrow" panose="020B0606020202030204" pitchFamily="34" charset="0"/>
              </a:rPr>
              <a:t> &amp; 3</a:t>
            </a:r>
            <a:r>
              <a:rPr lang="el-GR" sz="2000" dirty="0" smtClean="0">
                <a:latin typeface="Arial Narrow" panose="020B0606020202030204" pitchFamily="34" charset="0"/>
              </a:rPr>
              <a:t> παρ.</a:t>
            </a:r>
            <a:r>
              <a:rPr lang="en-US" sz="2000" dirty="0" smtClean="0">
                <a:latin typeface="Arial Narrow" panose="020B0606020202030204" pitchFamily="34" charset="0"/>
              </a:rPr>
              <a:t>6 </a:t>
            </a:r>
            <a:r>
              <a:rPr lang="el-GR" sz="2000" dirty="0" smtClean="0">
                <a:latin typeface="Arial Narrow" panose="020B0606020202030204" pitchFamily="34" charset="0"/>
              </a:rPr>
              <a:t>του Ν.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l-GR" sz="2000" dirty="0" smtClean="0">
                <a:latin typeface="Arial Narrow" panose="020B0606020202030204" pitchFamily="34" charset="0"/>
              </a:rPr>
              <a:t>4337/2015 (τροποποίηση του άρθρου 56 Ν.</a:t>
            </a:r>
            <a:r>
              <a:rPr lang="en-US" sz="2000" dirty="0" smtClean="0">
                <a:latin typeface="Arial Narrow" panose="020B0606020202030204" pitchFamily="34" charset="0"/>
              </a:rPr>
              <a:t> </a:t>
            </a:r>
            <a:r>
              <a:rPr lang="el-GR" sz="2000" dirty="0" smtClean="0">
                <a:latin typeface="Arial Narrow" panose="020B0606020202030204" pitchFamily="34" charset="0"/>
              </a:rPr>
              <a:t>4174/2013)</a:t>
            </a:r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	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00" b="1" dirty="0">
                <a:latin typeface="Arial Narrow" panose="020B0606020202030204" pitchFamily="34" charset="0"/>
              </a:rPr>
              <a:t>ΚΡΙΤΗΡΙΑ ΣΥΝΔΕΣΗΣ</a:t>
            </a:r>
          </a:p>
          <a:p>
            <a:pPr marL="269875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Τα κριτήρια για να τις συνδεδεμένες εταιρείες περιγράφονται στο </a:t>
            </a:r>
            <a:r>
              <a:rPr lang="el-GR" sz="2000" b="1" dirty="0">
                <a:latin typeface="Arial Narrow" panose="020B0606020202030204" pitchFamily="34" charset="0"/>
              </a:rPr>
              <a:t>άρθρο 2 του Ν. 4172/2013</a:t>
            </a:r>
          </a:p>
          <a:p>
            <a:pPr marL="896938" indent="-342900">
              <a:buFont typeface="Arial" panose="020B0604020202020204" pitchFamily="34" charset="0"/>
              <a:buChar char="•"/>
            </a:pPr>
            <a:r>
              <a:rPr lang="el-GR" sz="2000" dirty="0">
                <a:latin typeface="Arial Narrow" panose="020B0606020202030204" pitchFamily="34" charset="0"/>
              </a:rPr>
              <a:t>α) </a:t>
            </a:r>
            <a:r>
              <a:rPr lang="el-GR" sz="2000" i="1" dirty="0">
                <a:latin typeface="Arial Narrow" panose="020B0606020202030204" pitchFamily="34" charset="0"/>
              </a:rPr>
              <a:t>άμεσης ή έμμεσης ουσιώδους διοικητικής εξάρτησης ή ελέγχου</a:t>
            </a:r>
            <a:r>
              <a:rPr lang="el-GR" sz="2000" dirty="0">
                <a:latin typeface="Arial Narrow" panose="020B0606020202030204" pitchFamily="34" charset="0"/>
              </a:rPr>
              <a:t> </a:t>
            </a:r>
          </a:p>
          <a:p>
            <a:pPr marL="920750" indent="-342900">
              <a:buFont typeface="Arial" panose="020B0604020202020204" pitchFamily="34" charset="0"/>
              <a:buChar char="•"/>
            </a:pPr>
            <a:r>
              <a:rPr lang="el-GR" sz="2000" dirty="0">
                <a:latin typeface="Arial Narrow" panose="020B0606020202030204" pitchFamily="34" charset="0"/>
              </a:rPr>
              <a:t>β) </a:t>
            </a:r>
            <a:r>
              <a:rPr lang="el-GR" sz="2000" i="1" dirty="0">
                <a:latin typeface="Arial Narrow" panose="020B0606020202030204" pitchFamily="34" charset="0"/>
              </a:rPr>
              <a:t>συμμετοχής των ιδίων προσώπων στο κεφάλαιο ή στη διοίκηση δύο ή περισσοτέρων επιχειρήσεων πάνω από 33%</a:t>
            </a:r>
          </a:p>
          <a:p>
            <a:pPr marL="920750" indent="-342900">
              <a:buFont typeface="Arial" panose="020B0604020202020204" pitchFamily="34" charset="0"/>
              <a:buChar char="•"/>
            </a:pPr>
            <a:r>
              <a:rPr lang="el-GR" sz="2000" i="1" dirty="0">
                <a:latin typeface="Arial Narrow" panose="020B0606020202030204" pitchFamily="34" charset="0"/>
              </a:rPr>
              <a:t>γ) επίδραση συγγενικής σχέσης φυσικών προσώπων</a:t>
            </a:r>
            <a:endParaRPr lang="el-GR" sz="3200" i="1" dirty="0">
              <a:latin typeface="Arial Narrow" panose="020B0606020202030204" pitchFamily="34" charset="0"/>
            </a:endParaRPr>
          </a:p>
          <a:p>
            <a:endParaRPr lang="el-GR" sz="3000" b="1" dirty="0">
              <a:latin typeface="Arial Narrow" panose="020B0606020202030204" pitchFamily="34" charset="0"/>
            </a:endParaRPr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61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2014 - Σήμερα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sz="2200" b="1" dirty="0" smtClean="0">
                <a:latin typeface="Arial Narrow" panose="020B0606020202030204" pitchFamily="34" charset="0"/>
              </a:rPr>
              <a:t>ΓΕΝΙΚΕΣ ΑΡΧΕΣ ΚΑΙ ΚΑΤΕΥΘΥΝΤΗΡΙΕΣ ΓΡΑΜΜΕΣ του ΟΟΣΑ ΓΙΑ ΕΝΔΟΟΜΙΛΙΚΕΣ ΣΥΝΑΛΛΑΓΕΣ</a:t>
            </a:r>
            <a:r>
              <a:rPr lang="en-US" sz="2200" b="1" dirty="0" smtClean="0">
                <a:latin typeface="Arial Narrow" panose="020B0606020202030204" pitchFamily="34" charset="0"/>
              </a:rPr>
              <a:t> </a:t>
            </a:r>
            <a:r>
              <a:rPr lang="el-GR" sz="2200" b="1" dirty="0" smtClean="0">
                <a:latin typeface="Arial Narrow" panose="020B0606020202030204" pitchFamily="34" charset="0"/>
              </a:rPr>
              <a:t>(</a:t>
            </a:r>
            <a:r>
              <a:rPr lang="el-GR" sz="2200" i="1" dirty="0" smtClean="0">
                <a:latin typeface="Arial Narrow" panose="020B0606020202030204" pitchFamily="34" charset="0"/>
              </a:rPr>
              <a:t>όπως ενσωματώθηκαν με το Άρθρο </a:t>
            </a:r>
            <a:r>
              <a:rPr lang="el-GR" sz="2200" i="1" dirty="0">
                <a:latin typeface="Arial Narrow" panose="020B0606020202030204" pitchFamily="34" charset="0"/>
              </a:rPr>
              <a:t>50 του Ν. 4172/2013</a:t>
            </a:r>
            <a:r>
              <a:rPr lang="el-GR" sz="2400" dirty="0" smtClean="0">
                <a:latin typeface="Arial Narrow" panose="020B0606020202030204" pitchFamily="34" charset="0"/>
              </a:rPr>
              <a:t>)</a:t>
            </a:r>
            <a:endParaRPr lang="el-GR" sz="22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 Narrow" panose="020B0606020202030204" pitchFamily="34" charset="0"/>
              </a:rPr>
              <a:t>Νομικά </a:t>
            </a:r>
            <a:r>
              <a:rPr lang="el-GR" sz="2000" b="1" dirty="0">
                <a:latin typeface="Arial Narrow" panose="020B0606020202030204" pitchFamily="34" charset="0"/>
              </a:rPr>
              <a:t>πρόσωπα ή νομικές οντότητες όταν πραγματοποιούν συναλλαγές</a:t>
            </a:r>
            <a:r>
              <a:rPr lang="el-GR" sz="2000" dirty="0">
                <a:latin typeface="Arial Narrow" panose="020B0606020202030204" pitchFamily="34" charset="0"/>
              </a:rPr>
              <a:t>, μία ή περισσότερες, διεθνείς ή και εγχώριες, με συνδεδεμένα πρόσωπα κατά την έννοια του άρθρου 2 του Ν. 4172/2013</a:t>
            </a:r>
            <a:r>
              <a:rPr lang="el-GR" sz="2000" dirty="0" smtClean="0">
                <a:latin typeface="Arial Narrow" panose="020B0606020202030204" pitchFamily="34" charset="0"/>
              </a:rPr>
              <a:t> </a:t>
            </a:r>
            <a:r>
              <a:rPr lang="el-GR" sz="2000" b="1" dirty="0">
                <a:latin typeface="Arial Narrow" panose="020B0606020202030204" pitchFamily="34" charset="0"/>
              </a:rPr>
              <a:t>με οικονομικούς ή εμπορικούς όρους διαφορετικούς από εκείνους που θα ίσχυαν μεταξύ μη συνδεδεμένων προσώπων </a:t>
            </a:r>
            <a:r>
              <a:rPr lang="el-GR" sz="2000" dirty="0">
                <a:latin typeface="Arial Narrow" panose="020B0606020202030204" pitchFamily="34" charset="0"/>
              </a:rPr>
              <a:t>(ανεξάρτητων επιχειρήσεων) ή μεταξύ συνδεδεμένων προσώπων και τρίτων, </a:t>
            </a:r>
            <a:r>
              <a:rPr lang="el-GR" sz="2000" b="1" dirty="0">
                <a:latin typeface="Arial Narrow" panose="020B0606020202030204" pitchFamily="34" charset="0"/>
              </a:rPr>
              <a:t>οποιαδήποτε κέρδη τα οποία χωρίς τους όρους αυτούς θα είχαν πραγματοποιηθεί </a:t>
            </a:r>
            <a:r>
              <a:rPr lang="el-GR" sz="2000" dirty="0">
                <a:latin typeface="Arial Narrow" panose="020B0606020202030204" pitchFamily="34" charset="0"/>
              </a:rPr>
              <a:t>από το νομικό πρόσωπο ή νομική οντότητα, </a:t>
            </a:r>
            <a:r>
              <a:rPr lang="el-GR" sz="2000" b="1" dirty="0">
                <a:latin typeface="Arial Narrow" panose="020B0606020202030204" pitchFamily="34" charset="0"/>
              </a:rPr>
              <a:t>αλλά τελικά δεν πραγματοποιήθηκαν λόγω των διαφορετικών όρων</a:t>
            </a:r>
            <a:r>
              <a:rPr lang="el-GR" sz="2000" dirty="0">
                <a:latin typeface="Arial Narrow" panose="020B0606020202030204" pitchFamily="34" charset="0"/>
              </a:rPr>
              <a:t> (αρχή των ίσων αποστάσεων) </a:t>
            </a:r>
            <a:r>
              <a:rPr lang="el-GR" sz="2000" b="1" dirty="0">
                <a:latin typeface="Arial Narrow" panose="020B0606020202030204" pitchFamily="34" charset="0"/>
              </a:rPr>
              <a:t>περιλαμβάνονται στα κέρδη</a:t>
            </a:r>
            <a:r>
              <a:rPr lang="el-GR" sz="2000" dirty="0">
                <a:latin typeface="Arial Narrow" panose="020B0606020202030204" pitchFamily="34" charset="0"/>
              </a:rPr>
              <a:t> του νομικού προσώπου ή της νομικής </a:t>
            </a:r>
            <a:r>
              <a:rPr lang="el-GR" sz="2000" dirty="0" smtClean="0">
                <a:latin typeface="Arial Narrow" panose="020B0606020202030204" pitchFamily="34" charset="0"/>
              </a:rPr>
              <a:t>οντότητας </a:t>
            </a:r>
            <a:r>
              <a:rPr lang="el-GR" sz="2000" b="1" dirty="0" smtClean="0">
                <a:latin typeface="Arial Narrow" panose="020B0606020202030204" pitchFamily="34" charset="0"/>
              </a:rPr>
              <a:t>μόνο στον βαθμό που δεν μειώνουν το ποσό του καταβλητέου φόρου</a:t>
            </a:r>
            <a:r>
              <a:rPr lang="el-GR" sz="2000" dirty="0" smtClean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endParaRPr lang="el-GR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294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2014 - Σήμερα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l-GR" sz="2200" b="1" dirty="0" smtClean="0">
                <a:latin typeface="Arial Narrow" panose="020B0606020202030204" pitchFamily="34" charset="0"/>
              </a:rPr>
              <a:t>ΑΡΧΗ ΤΩΝ ΙΣΩΝ ΑΠΟΣΤΑΣΕΩΝ – </a:t>
            </a:r>
            <a:r>
              <a:rPr lang="en-US" sz="2200" b="1" dirty="0" smtClean="0">
                <a:latin typeface="Arial Narrow" panose="020B0606020202030204" pitchFamily="34" charset="0"/>
              </a:rPr>
              <a:t>“ARM’s LENGTH PRINCIPLE”</a:t>
            </a:r>
            <a:endParaRPr lang="el-GR" sz="2200" b="1" dirty="0" smtClean="0">
              <a:latin typeface="Arial Narrow" panose="020B0606020202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l-GR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Η «αρχή των ίσων αποστάσεων» (“</a:t>
            </a:r>
            <a:r>
              <a:rPr lang="el-GR" sz="2000" dirty="0" err="1">
                <a:latin typeface="Arial Narrow" panose="020B0606020202030204" pitchFamily="34" charset="0"/>
              </a:rPr>
              <a:t>arm’s</a:t>
            </a:r>
            <a:r>
              <a:rPr lang="el-GR" sz="2000" dirty="0">
                <a:latin typeface="Arial Narrow" panose="020B0606020202030204" pitchFamily="34" charset="0"/>
              </a:rPr>
              <a:t> </a:t>
            </a:r>
            <a:r>
              <a:rPr lang="el-GR" sz="2000" dirty="0" err="1">
                <a:latin typeface="Arial Narrow" panose="020B0606020202030204" pitchFamily="34" charset="0"/>
              </a:rPr>
              <a:t>length</a:t>
            </a:r>
            <a:r>
              <a:rPr lang="el-GR" sz="2000" dirty="0">
                <a:latin typeface="Arial Narrow" panose="020B0606020202030204" pitchFamily="34" charset="0"/>
              </a:rPr>
              <a:t> </a:t>
            </a:r>
            <a:r>
              <a:rPr lang="el-GR" sz="2000" dirty="0" err="1">
                <a:latin typeface="Arial Narrow" panose="020B0606020202030204" pitchFamily="34" charset="0"/>
              </a:rPr>
              <a:t>principle</a:t>
            </a:r>
            <a:r>
              <a:rPr lang="el-GR" sz="2000" dirty="0">
                <a:latin typeface="Arial Narrow" panose="020B0606020202030204" pitchFamily="34" charset="0"/>
              </a:rPr>
              <a:t>”) </a:t>
            </a:r>
            <a:r>
              <a:rPr lang="el-GR" sz="2000" b="1" dirty="0">
                <a:latin typeface="Arial Narrow" panose="020B0606020202030204" pitchFamily="34" charset="0"/>
              </a:rPr>
              <a:t>αποτελεί το διεθνές πρότυπο τιμολογιακής πολιτικής</a:t>
            </a:r>
            <a:r>
              <a:rPr lang="el-GR" sz="2000" dirty="0">
                <a:latin typeface="Arial Narrow" panose="020B0606020202030204" pitchFamily="34" charset="0"/>
              </a:rPr>
              <a:t>, το οποίο θα πρέπει να ακολουθούν τα κράτη μέλη του ΟΟΣΑ </a:t>
            </a:r>
            <a:r>
              <a:rPr lang="el-GR" sz="2000" b="1" dirty="0">
                <a:latin typeface="Arial Narrow" panose="020B0606020202030204" pitchFamily="34" charset="0"/>
              </a:rPr>
              <a:t>για την τεκμηρίωση των τιμών χρέωσης των </a:t>
            </a:r>
            <a:r>
              <a:rPr lang="el-GR" sz="2000" b="1" dirty="0" err="1">
                <a:latin typeface="Arial Narrow" panose="020B0606020202030204" pitchFamily="34" charset="0"/>
              </a:rPr>
              <a:t>ενδοομιλικών</a:t>
            </a:r>
            <a:r>
              <a:rPr lang="el-GR" sz="2000" b="1" dirty="0">
                <a:latin typeface="Arial Narrow" panose="020B0606020202030204" pitchFamily="34" charset="0"/>
              </a:rPr>
              <a:t> συναλλαγών</a:t>
            </a:r>
            <a:r>
              <a:rPr lang="el-GR" sz="2000" dirty="0">
                <a:latin typeface="Arial Narrow" panose="020B0606020202030204" pitchFamily="34" charset="0"/>
              </a:rPr>
              <a:t>. </a:t>
            </a:r>
            <a:endParaRPr lang="en-US" sz="2000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 smtClean="0">
                <a:latin typeface="Arial Narrow" panose="020B0606020202030204" pitchFamily="34" charset="0"/>
              </a:rPr>
              <a:t>Η </a:t>
            </a:r>
            <a:r>
              <a:rPr lang="el-GR" sz="2000" dirty="0">
                <a:latin typeface="Arial Narrow" panose="020B0606020202030204" pitchFamily="34" charset="0"/>
              </a:rPr>
              <a:t>«αρχή των ίσων αποστάσεων» </a:t>
            </a:r>
            <a:r>
              <a:rPr lang="el-GR" sz="2000" b="1" dirty="0">
                <a:latin typeface="Arial Narrow" panose="020B0606020202030204" pitchFamily="34" charset="0"/>
              </a:rPr>
              <a:t>ορίζεται στο άρθρο 9 </a:t>
            </a:r>
            <a:r>
              <a:rPr lang="el-GR" sz="2000" dirty="0">
                <a:latin typeface="Arial Narrow" panose="020B0606020202030204" pitchFamily="34" charset="0"/>
              </a:rPr>
              <a:t>του Μοντέλου Συμβάσεων Αποφυγής Διπλής Φορολογίας σύμφωνα με το </a:t>
            </a:r>
            <a:r>
              <a:rPr lang="el-GR" sz="2000" dirty="0" smtClean="0">
                <a:latin typeface="Arial Narrow" panose="020B0606020202030204" pitchFamily="34" charset="0"/>
              </a:rPr>
              <a:t>οποίο</a:t>
            </a:r>
            <a:r>
              <a:rPr lang="en-US" sz="2000" dirty="0">
                <a:latin typeface="Arial Narrow" panose="020B0606020202030204" pitchFamily="34" charset="0"/>
              </a:rPr>
              <a:t> </a:t>
            </a:r>
            <a:r>
              <a:rPr lang="el-GR" sz="2000" b="1" dirty="0" smtClean="0">
                <a:latin typeface="Arial Narrow" panose="020B0606020202030204" pitchFamily="34" charset="0"/>
              </a:rPr>
              <a:t>όταν κατά τον χρόνο διενέργειας της συναλλαγής </a:t>
            </a:r>
            <a:endParaRPr lang="en-US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n-US" sz="2000" b="1" dirty="0" smtClean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 smtClean="0">
                <a:latin typeface="Arial Narrow" panose="020B0606020202030204" pitchFamily="34" charset="0"/>
              </a:rPr>
              <a:t> </a:t>
            </a:r>
            <a:r>
              <a:rPr lang="el-GR" sz="2000" b="1" dirty="0" smtClean="0">
                <a:latin typeface="Arial Narrow" panose="020B0606020202030204" pitchFamily="34" charset="0"/>
              </a:rPr>
              <a:t>«</a:t>
            </a:r>
            <a:r>
              <a:rPr lang="el-GR" sz="2000" b="1" i="1" dirty="0" smtClean="0">
                <a:latin typeface="Arial Narrow" panose="020B0606020202030204" pitchFamily="34" charset="0"/>
              </a:rPr>
              <a:t>οι </a:t>
            </a:r>
            <a:r>
              <a:rPr lang="el-GR" sz="2000" b="1" i="1" dirty="0">
                <a:latin typeface="Arial Narrow" panose="020B0606020202030204" pitchFamily="34" charset="0"/>
              </a:rPr>
              <a:t>όροι που δημιουργούνται ή επιβάλλονται μεταξύ δύο συνδεδεμένων επιχειρήσεων στα πλαίσια των εμπορικών και χρηματοοικονομικών </a:t>
            </a:r>
            <a:r>
              <a:rPr lang="el-GR" sz="2000" b="1" i="1" dirty="0" smtClean="0">
                <a:latin typeface="Arial Narrow" panose="020B0606020202030204" pitchFamily="34" charset="0"/>
              </a:rPr>
              <a:t>σχέσεων </a:t>
            </a:r>
            <a:r>
              <a:rPr lang="el-GR" sz="2000" b="1" i="1" dirty="0">
                <a:latin typeface="Arial Narrow" panose="020B0606020202030204" pitchFamily="34" charset="0"/>
              </a:rPr>
              <a:t>τους διαφέρουν από όσους πραγματοποιούνται από ανεξάρτητες επιχειρήσεις, τότε οποιαδήποτε κέρδη δεν εμφανίζονται λόγω αυτών των όρων, θα μπορούν να συμπεριληφθούν στα κέρδη της συγκεκριμένης εταιρείας και να φορολογηθούν αντίστοιχα</a:t>
            </a:r>
            <a:r>
              <a:rPr lang="el-GR" sz="2000" b="1" dirty="0">
                <a:latin typeface="Arial Narrow" panose="020B0606020202030204" pitchFamily="34" charset="0"/>
              </a:rPr>
              <a:t>». </a:t>
            </a:r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522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2014 - Σήμερα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35360" y="1268760"/>
            <a:ext cx="11521280" cy="5328592"/>
          </a:xfrm>
        </p:spPr>
        <p:txBody>
          <a:bodyPr/>
          <a:lstStyle/>
          <a:p>
            <a:pPr marL="0" indent="0">
              <a:buNone/>
            </a:pPr>
            <a:r>
              <a:rPr lang="el-GR" sz="2000" b="1" dirty="0">
                <a:latin typeface="Arial Narrow" panose="020B0606020202030204" pitchFamily="34" charset="0"/>
              </a:rPr>
              <a:t>Η ΔΟΜΗ και το ΠΕΡΙΕΧΟΜΕΝΟ του Φακέλου Τεκμηρίωσης ορίζεται με την </a:t>
            </a:r>
            <a:r>
              <a:rPr lang="el-GR" sz="2000" b="1" dirty="0" smtClean="0">
                <a:latin typeface="Arial Narrow" panose="020B0606020202030204" pitchFamily="34" charset="0"/>
              </a:rPr>
              <a:t>ΠΟΛ</a:t>
            </a:r>
            <a:r>
              <a:rPr lang="en-US" sz="2000" b="1" dirty="0" smtClean="0">
                <a:latin typeface="Arial Narrow" panose="020B0606020202030204" pitchFamily="34" charset="0"/>
              </a:rPr>
              <a:t>.</a:t>
            </a:r>
            <a:r>
              <a:rPr lang="el-GR" sz="2000" b="1" dirty="0" smtClean="0">
                <a:latin typeface="Arial Narrow" panose="020B0606020202030204" pitchFamily="34" charset="0"/>
              </a:rPr>
              <a:t> </a:t>
            </a:r>
            <a:r>
              <a:rPr lang="el-GR" sz="2000" b="1" dirty="0">
                <a:latin typeface="Arial Narrow" panose="020B0606020202030204" pitchFamily="34" charset="0"/>
              </a:rPr>
              <a:t>1097/2014 </a:t>
            </a:r>
            <a:r>
              <a:rPr lang="el-GR" sz="2000" dirty="0">
                <a:latin typeface="Arial Narrow" panose="020B0606020202030204" pitchFamily="34" charset="0"/>
              </a:rPr>
              <a:t>όπως τροποποιήθηκε με την </a:t>
            </a:r>
            <a:r>
              <a:rPr lang="el-GR" sz="2000" b="1" dirty="0" smtClean="0">
                <a:latin typeface="Arial Narrow" panose="020B0606020202030204" pitchFamily="34" charset="0"/>
              </a:rPr>
              <a:t>ΠΟΛ</a:t>
            </a:r>
            <a:r>
              <a:rPr lang="en-US" sz="2000" b="1" dirty="0" smtClean="0">
                <a:latin typeface="Arial Narrow" panose="020B0606020202030204" pitchFamily="34" charset="0"/>
              </a:rPr>
              <a:t>.</a:t>
            </a:r>
            <a:r>
              <a:rPr lang="el-GR" sz="2000" b="1" dirty="0" smtClean="0">
                <a:latin typeface="Arial Narrow" panose="020B0606020202030204" pitchFamily="34" charset="0"/>
              </a:rPr>
              <a:t> 1144/2014 </a:t>
            </a:r>
            <a:r>
              <a:rPr lang="el-GR" sz="2000" dirty="0" smtClean="0">
                <a:latin typeface="Arial Narrow" panose="020B0606020202030204" pitchFamily="34" charset="0"/>
              </a:rPr>
              <a:t>και συμπληρώθηκε (</a:t>
            </a:r>
            <a:r>
              <a:rPr lang="el-GR" sz="2000" b="1" dirty="0" smtClean="0">
                <a:latin typeface="Arial Narrow" panose="020B0606020202030204" pitchFamily="34" charset="0"/>
              </a:rPr>
              <a:t>διευκρινήσεις</a:t>
            </a:r>
            <a:r>
              <a:rPr lang="el-GR" sz="2000" dirty="0" smtClean="0">
                <a:latin typeface="Arial Narrow" panose="020B0606020202030204" pitchFamily="34" charset="0"/>
              </a:rPr>
              <a:t>)  με την </a:t>
            </a:r>
            <a:r>
              <a:rPr lang="el-GR" sz="2000" b="1" dirty="0" smtClean="0">
                <a:latin typeface="Arial Narrow" panose="020B0606020202030204" pitchFamily="34" charset="0"/>
              </a:rPr>
              <a:t>ΠΟΛ</a:t>
            </a:r>
            <a:r>
              <a:rPr lang="en-US" sz="2000" b="1" dirty="0" smtClean="0">
                <a:latin typeface="Arial Narrow" panose="020B0606020202030204" pitchFamily="34" charset="0"/>
              </a:rPr>
              <a:t>.</a:t>
            </a:r>
            <a:r>
              <a:rPr lang="el-GR" sz="2000" b="1" dirty="0" smtClean="0">
                <a:latin typeface="Arial Narrow" panose="020B0606020202030204" pitchFamily="34" charset="0"/>
              </a:rPr>
              <a:t> 1142/2015 </a:t>
            </a:r>
            <a:endParaRPr lang="el-GR" sz="20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 Narrow" panose="020B060602020203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 smtClean="0">
                <a:latin typeface="Arial Narrow" panose="020B0606020202030204" pitchFamily="34" charset="0"/>
              </a:rPr>
              <a:t>Υπόχρεοι </a:t>
            </a:r>
            <a:r>
              <a:rPr lang="el-GR" sz="2000" dirty="0">
                <a:latin typeface="Arial Narrow" panose="020B0606020202030204" pitchFamily="34" charset="0"/>
              </a:rPr>
              <a:t>σε Τεκμηρίωση  Τιμών </a:t>
            </a:r>
            <a:r>
              <a:rPr lang="el-GR" sz="2000" dirty="0" err="1">
                <a:latin typeface="Arial Narrow" panose="020B0606020202030204" pitchFamily="34" charset="0"/>
              </a:rPr>
              <a:t>Ενδοομιλικών</a:t>
            </a:r>
            <a:r>
              <a:rPr lang="el-GR" sz="2000" dirty="0">
                <a:latin typeface="Arial Narrow" panose="020B0606020202030204" pitchFamily="34" charset="0"/>
              </a:rPr>
              <a:t> Συναλλαγών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Περιεχόμενο του Φακέλου τεκμηρίωσης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Περιεχόμενο του  Συνοπτικού Πίνακα Πληροφοριών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Ενημέρωση και </a:t>
            </a:r>
            <a:r>
              <a:rPr lang="el-GR" sz="2000" dirty="0" err="1">
                <a:latin typeface="Arial Narrow" panose="020B0606020202030204" pitchFamily="34" charset="0"/>
              </a:rPr>
              <a:t>επικαιροποίηση</a:t>
            </a:r>
            <a:r>
              <a:rPr lang="el-GR" sz="2000" dirty="0">
                <a:latin typeface="Arial Narrow" panose="020B0606020202030204" pitchFamily="34" charset="0"/>
              </a:rPr>
              <a:t> Φακέλου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Μέθοδοι καθορισμού τιμών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Εύρος τιμών και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000" dirty="0">
                <a:latin typeface="Arial Narrow" panose="020B0606020202030204" pitchFamily="34" charset="0"/>
              </a:rPr>
              <a:t>Επάρκεια φακέλου</a:t>
            </a:r>
          </a:p>
          <a:p>
            <a:pPr lvl="1"/>
            <a:endParaRPr lang="el-GR" sz="2200" dirty="0">
              <a:latin typeface="Arial Narrow" panose="020B0606020202030204" pitchFamily="34" charset="0"/>
            </a:endParaRPr>
          </a:p>
          <a:p>
            <a:pPr lvl="1"/>
            <a:endParaRPr lang="el-GR" sz="2200" b="1" dirty="0">
              <a:latin typeface="Arial Narrow" panose="020B0606020202030204" pitchFamily="34" charset="0"/>
            </a:endParaRPr>
          </a:p>
          <a:p>
            <a:endParaRPr lang="el-GR" sz="20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	</a:t>
            </a:r>
          </a:p>
          <a:p>
            <a:endParaRPr lang="el-GR" sz="3000" b="1" dirty="0">
              <a:latin typeface="Arial Narrow" panose="020B0606020202030204" pitchFamily="34" charset="0"/>
            </a:endParaRPr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904" y="4180136"/>
            <a:ext cx="6841483" cy="234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3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b="1" dirty="0">
                <a:latin typeface="Arial Narrow" panose="020B0606020202030204" pitchFamily="34" charset="0"/>
              </a:rPr>
              <a:t>Νομικό πλαίσιο 2014 - Σήμερα</a:t>
            </a:r>
            <a:endParaRPr lang="el-GR" sz="3600" dirty="0">
              <a:latin typeface="Arial Narrow" panose="020B0606020202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335360" y="1268760"/>
            <a:ext cx="11521280" cy="5328592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latin typeface="Arial Narrow" panose="020B0606020202030204" pitchFamily="34" charset="0"/>
              </a:rPr>
              <a:t>Σύμφωνα με την </a:t>
            </a:r>
            <a:r>
              <a:rPr lang="el-GR" sz="2000" dirty="0" smtClean="0">
                <a:latin typeface="Arial Narrow" panose="020B0606020202030204" pitchFamily="34" charset="0"/>
              </a:rPr>
              <a:t>ΠΟΛ</a:t>
            </a:r>
            <a:r>
              <a:rPr lang="en-US" sz="2000" dirty="0" smtClean="0">
                <a:latin typeface="Arial Narrow" panose="020B0606020202030204" pitchFamily="34" charset="0"/>
              </a:rPr>
              <a:t>.</a:t>
            </a:r>
            <a:r>
              <a:rPr lang="el-GR" sz="2000" dirty="0" smtClean="0">
                <a:latin typeface="Arial Narrow" panose="020B0606020202030204" pitchFamily="34" charset="0"/>
              </a:rPr>
              <a:t> 1097</a:t>
            </a:r>
            <a:r>
              <a:rPr lang="en-US" sz="2000" dirty="0" smtClean="0">
                <a:latin typeface="Arial Narrow" panose="020B0606020202030204" pitchFamily="34" charset="0"/>
              </a:rPr>
              <a:t>/2014</a:t>
            </a:r>
            <a:r>
              <a:rPr lang="el-GR" sz="2000" dirty="0" smtClean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όπως τροποποιήθηκε με την </a:t>
            </a:r>
            <a:r>
              <a:rPr lang="el-GR" sz="2000" dirty="0" smtClean="0">
                <a:latin typeface="Arial Narrow" panose="020B0606020202030204" pitchFamily="34" charset="0"/>
              </a:rPr>
              <a:t>ΠΟΛ</a:t>
            </a:r>
            <a:r>
              <a:rPr lang="en-US" sz="2000" dirty="0" smtClean="0">
                <a:latin typeface="Arial Narrow" panose="020B0606020202030204" pitchFamily="34" charset="0"/>
              </a:rPr>
              <a:t>.</a:t>
            </a:r>
            <a:r>
              <a:rPr lang="el-GR" sz="2000" dirty="0" smtClean="0">
                <a:latin typeface="Arial Narrow" panose="020B0606020202030204" pitchFamily="34" charset="0"/>
              </a:rPr>
              <a:t> </a:t>
            </a:r>
            <a:r>
              <a:rPr lang="el-GR" sz="2000" dirty="0">
                <a:latin typeface="Arial Narrow" panose="020B0606020202030204" pitchFamily="34" charset="0"/>
              </a:rPr>
              <a:t>1144/2014, οι μέθοδοι τεκμηρίωσης διακρίνονται στις παρακάτω κατηγορίες:</a:t>
            </a:r>
          </a:p>
          <a:p>
            <a:endParaRPr lang="el-GR" sz="2000" b="1" dirty="0">
              <a:latin typeface="Arial Narrow" panose="020B0606020202030204" pitchFamily="34" charset="0"/>
            </a:endParaRPr>
          </a:p>
          <a:p>
            <a:endParaRPr lang="el-GR" sz="400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0221-FC43-4B97-A19C-B71FD132040B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7" name="Στρογγυλεμένο ορθογώνιο 3"/>
          <p:cNvSpPr/>
          <p:nvPr/>
        </p:nvSpPr>
        <p:spPr>
          <a:xfrm>
            <a:off x="1040384" y="2132856"/>
            <a:ext cx="548766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latin typeface="Arial Narrow" panose="020B0606020202030204" pitchFamily="34" charset="0"/>
              </a:rPr>
              <a:t>Παραδοσιακές ή κλασσικές μεθόδους</a:t>
            </a:r>
          </a:p>
        </p:txBody>
      </p:sp>
      <p:sp>
        <p:nvSpPr>
          <p:cNvPr id="8" name="Στρογγυλεμένο ορθογώνιο 4"/>
          <p:cNvSpPr/>
          <p:nvPr/>
        </p:nvSpPr>
        <p:spPr>
          <a:xfrm>
            <a:off x="7680176" y="2132856"/>
            <a:ext cx="3600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latin typeface="Arial Narrow" panose="020B0606020202030204" pitchFamily="34" charset="0"/>
              </a:rPr>
              <a:t>Συναλλακτικές μεθόδους οι οποίες βασίζονται στα κέρδη </a:t>
            </a:r>
          </a:p>
        </p:txBody>
      </p:sp>
      <p:sp>
        <p:nvSpPr>
          <p:cNvPr id="9" name="Στρογγυλεμένο ορθογώνιο 6"/>
          <p:cNvSpPr/>
          <p:nvPr/>
        </p:nvSpPr>
        <p:spPr>
          <a:xfrm>
            <a:off x="1040384" y="3191272"/>
            <a:ext cx="172819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Arial Narrow" panose="020B0606020202030204" pitchFamily="34" charset="0"/>
              </a:rPr>
              <a:t>Μέθοδος της συγκρίσιμης μη ελεγχόμενης τιμής</a:t>
            </a: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(C.U.P)</a:t>
            </a:r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10" name="Στρογγυλεμένο ορθογώνιο 7"/>
          <p:cNvSpPr/>
          <p:nvPr/>
        </p:nvSpPr>
        <p:spPr>
          <a:xfrm>
            <a:off x="2898221" y="3191272"/>
            <a:ext cx="172819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Arial Narrow" panose="020B0606020202030204" pitchFamily="34" charset="0"/>
              </a:rPr>
              <a:t>Μέθοδος της τιμής μεταπώλησης</a:t>
            </a:r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(</a:t>
            </a:r>
            <a:r>
              <a:rPr lang="el-GR" dirty="0">
                <a:latin typeface="Arial Narrow" panose="020B0606020202030204" pitchFamily="34" charset="0"/>
              </a:rPr>
              <a:t>RPM</a:t>
            </a:r>
            <a:r>
              <a:rPr lang="en-US" dirty="0">
                <a:latin typeface="Arial Narrow" panose="020B0606020202030204" pitchFamily="34" charset="0"/>
              </a:rPr>
              <a:t>)</a:t>
            </a:r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11" name="Στρογγυλεμένο ορθογώνιο 9"/>
          <p:cNvSpPr/>
          <p:nvPr/>
        </p:nvSpPr>
        <p:spPr>
          <a:xfrm>
            <a:off x="4799856" y="3191272"/>
            <a:ext cx="172819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Arial Narrow" panose="020B0606020202030204" pitchFamily="34" charset="0"/>
              </a:rPr>
              <a:t>Μέθοδος κόστους πλέον περιθώριο κέρδους</a:t>
            </a:r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(</a:t>
            </a:r>
            <a:r>
              <a:rPr lang="el-GR" dirty="0">
                <a:latin typeface="Arial Narrow" panose="020B0606020202030204" pitchFamily="34" charset="0"/>
              </a:rPr>
              <a:t>CPM</a:t>
            </a:r>
            <a:r>
              <a:rPr lang="en-US" dirty="0">
                <a:latin typeface="Arial Narrow" panose="020B0606020202030204" pitchFamily="34" charset="0"/>
              </a:rPr>
              <a:t>)</a:t>
            </a:r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12" name="Στρογγυλεμένο ορθογώνιο 11"/>
          <p:cNvSpPr/>
          <p:nvPr/>
        </p:nvSpPr>
        <p:spPr>
          <a:xfrm>
            <a:off x="7680176" y="3191272"/>
            <a:ext cx="172819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Arial Narrow" panose="020B0606020202030204" pitchFamily="34" charset="0"/>
              </a:rPr>
              <a:t>Μέθοδος του καθαρού περιθωρίου κέρδους συναλλαγής </a:t>
            </a:r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(</a:t>
            </a:r>
            <a:r>
              <a:rPr lang="el-GR" dirty="0">
                <a:latin typeface="Arial Narrow" panose="020B0606020202030204" pitchFamily="34" charset="0"/>
              </a:rPr>
              <a:t>TNMM</a:t>
            </a:r>
            <a:r>
              <a:rPr lang="en-US" dirty="0">
                <a:latin typeface="Arial Narrow" panose="020B0606020202030204" pitchFamily="34" charset="0"/>
              </a:rPr>
              <a:t>)</a:t>
            </a:r>
            <a:endParaRPr lang="el-GR" dirty="0">
              <a:latin typeface="Arial Narrow" panose="020B0606020202030204" pitchFamily="34" charset="0"/>
            </a:endParaRPr>
          </a:p>
        </p:txBody>
      </p:sp>
      <p:sp>
        <p:nvSpPr>
          <p:cNvPr id="13" name="Στρογγυλεμένο ορθογώνιο 12"/>
          <p:cNvSpPr/>
          <p:nvPr/>
        </p:nvSpPr>
        <p:spPr>
          <a:xfrm>
            <a:off x="9552384" y="3191272"/>
            <a:ext cx="172819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Arial Narrow" panose="020B0606020202030204" pitchFamily="34" charset="0"/>
              </a:rPr>
              <a:t>Μέθοδος επιμερισμού κερδών</a:t>
            </a:r>
            <a:endParaRPr lang="en-US" dirty="0">
              <a:latin typeface="Arial Narrow" panose="020B0606020202030204" pitchFamily="34" charset="0"/>
            </a:endParaRPr>
          </a:p>
          <a:p>
            <a:pPr algn="ctr"/>
            <a:r>
              <a:rPr lang="en-US" dirty="0">
                <a:latin typeface="Arial Narrow" panose="020B0606020202030204" pitchFamily="34" charset="0"/>
              </a:rPr>
              <a:t>(</a:t>
            </a:r>
            <a:r>
              <a:rPr lang="el-GR" dirty="0">
                <a:latin typeface="Arial Narrow" panose="020B0606020202030204" pitchFamily="34" charset="0"/>
              </a:rPr>
              <a:t>PSM)</a:t>
            </a:r>
          </a:p>
        </p:txBody>
      </p:sp>
    </p:spTree>
    <p:extLst>
      <p:ext uri="{BB962C8B-B14F-4D97-AF65-F5344CB8AC3E}">
        <p14:creationId xmlns:p14="http://schemas.microsoft.com/office/powerpoint/2010/main" val="83072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 Consulting Master Presentation Template">
  <a:themeElements>
    <a:clrScheme name="Προσαρμοσμένο Log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B5101C"/>
      </a:accent1>
      <a:accent2>
        <a:srgbClr val="DE6B5C"/>
      </a:accent2>
      <a:accent3>
        <a:srgbClr val="E99C93"/>
      </a:accent3>
      <a:accent4>
        <a:srgbClr val="0076BF"/>
      </a:accent4>
      <a:accent5>
        <a:srgbClr val="3399FF"/>
      </a:accent5>
      <a:accent6>
        <a:srgbClr val="33CCFF"/>
      </a:accent6>
      <a:hlink>
        <a:srgbClr val="CC9900"/>
      </a:hlink>
      <a:folHlink>
        <a:srgbClr val="96A9A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noAutofit/>
      </a:bodyPr>
      <a:lstStyle>
        <a:defPPr>
          <a:defRPr sz="1000" dirty="0" smtClean="0">
            <a:solidFill>
              <a:schemeClr val="accent4"/>
            </a:solidFill>
            <a:latin typeface="Calibri" panose="020F050202020403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ol Consulting Master Presentation Template v.7 (16.9)" id="{3DB6EC47-466D-42B4-83FB-64F71C42A05A}" vid="{A3A26E74-2376-4FFE-A492-7FA895814F0E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 Consulting Master Presentation Template v 7 (16 9)</Template>
  <TotalTime>16483</TotalTime>
  <Words>1099</Words>
  <Application>Microsoft Office PowerPoint</Application>
  <PresentationFormat>Ευρεία οθόνη</PresentationFormat>
  <Paragraphs>151</Paragraphs>
  <Slides>14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Tw Cen MT</vt:lpstr>
      <vt:lpstr>Wingdings</vt:lpstr>
      <vt:lpstr>Wingdings 2</vt:lpstr>
      <vt:lpstr>Sol Consulting Master Presentation Template</vt:lpstr>
      <vt:lpstr>Παρουσίαση του PowerPoint</vt:lpstr>
      <vt:lpstr>ΕΝΔΟΟΜΙΛΙΚΕΣ ΣΥΝΑΛΛΑΓΕΣ</vt:lpstr>
      <vt:lpstr>Νομικό πλαίσιο 2008 - 2011</vt:lpstr>
      <vt:lpstr>Νομικό πλαίσιο 2012 - 2013</vt:lpstr>
      <vt:lpstr>Νομικό πλαίσιο 2014 - Σήμερα</vt:lpstr>
      <vt:lpstr>Νομικό πλαίσιο 2014 - Σήμερα</vt:lpstr>
      <vt:lpstr>Νομικό πλαίσιο 2014 - Σήμερα</vt:lpstr>
      <vt:lpstr>Νομικό πλαίσιο 2014 - Σήμερα</vt:lpstr>
      <vt:lpstr>Νομικό πλαίσιο 2014 - Σήμερα</vt:lpstr>
      <vt:lpstr>Προέγκριση Μεθοδολογία Ενδοομιλικών Τιμολογήσεων (APAs)</vt:lpstr>
      <vt:lpstr>ΟΟΣΑ - ΣΧΕΔΙΟ ΔΡΑΣΕΩΝ  «BEPS» </vt:lpstr>
      <vt:lpstr>ΟΟΣΑ - ΣΧΕΔΙΟ ΔΡΑΣΕΩΝ  «BEPS» </vt:lpstr>
      <vt:lpstr>ΟΔΗΓΙΑ (ΕΕ) 2016/881 (Country by Country report)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Ioannis Giannopoulos</dc:creator>
  <cp:lastModifiedBy>Ioannis Giannopoulos</cp:lastModifiedBy>
  <cp:revision>305</cp:revision>
  <cp:lastPrinted>2016-11-04T16:42:52Z</cp:lastPrinted>
  <dcterms:created xsi:type="dcterms:W3CDTF">2014-09-22T06:17:19Z</dcterms:created>
  <dcterms:modified xsi:type="dcterms:W3CDTF">2016-11-04T16:44:24Z</dcterms:modified>
</cp:coreProperties>
</file>